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53" d="100"/>
          <a:sy n="53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CCDB829-CCF3-4C3E-B879-DFA24F9D8E74}" type="datetimeFigureOut">
              <a:rPr lang="tr-TR" smtClean="0"/>
              <a:t>05.05.2013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DDC89F4-3B7F-4D67-99B4-06FA8FED937B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DB829-CCF3-4C3E-B879-DFA24F9D8E74}" type="datetimeFigureOut">
              <a:rPr lang="tr-TR" smtClean="0"/>
              <a:t>05.05.2013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C89F4-3B7F-4D67-99B4-06FA8FED9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CCDB829-CCF3-4C3E-B879-DFA24F9D8E74}" type="datetimeFigureOut">
              <a:rPr lang="tr-TR" smtClean="0"/>
              <a:t>05.05.2013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DC89F4-3B7F-4D67-99B4-06FA8FED9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DB829-CCF3-4C3E-B879-DFA24F9D8E74}" type="datetimeFigureOut">
              <a:rPr lang="tr-TR" smtClean="0"/>
              <a:t>05.05.2013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C89F4-3B7F-4D67-99B4-06FA8FED9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CDB829-CCF3-4C3E-B879-DFA24F9D8E74}" type="datetimeFigureOut">
              <a:rPr lang="tr-TR" smtClean="0"/>
              <a:t>05.05.2013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DDC89F4-3B7F-4D67-99B4-06FA8FED937B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DB829-CCF3-4C3E-B879-DFA24F9D8E74}" type="datetimeFigureOut">
              <a:rPr lang="tr-TR" smtClean="0"/>
              <a:t>05.05.2013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C89F4-3B7F-4D67-99B4-06FA8FED9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DB829-CCF3-4C3E-B879-DFA24F9D8E74}" type="datetimeFigureOut">
              <a:rPr lang="tr-TR" smtClean="0"/>
              <a:t>05.05.2013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C89F4-3B7F-4D67-99B4-06FA8FED9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DB829-CCF3-4C3E-B879-DFA24F9D8E74}" type="datetimeFigureOut">
              <a:rPr lang="tr-TR" smtClean="0"/>
              <a:t>05.05.2013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C89F4-3B7F-4D67-99B4-06FA8FED9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CDB829-CCF3-4C3E-B879-DFA24F9D8E74}" type="datetimeFigureOut">
              <a:rPr lang="tr-TR" smtClean="0"/>
              <a:t>05.05.2013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C89F4-3B7F-4D67-99B4-06FA8FED9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DB829-CCF3-4C3E-B879-DFA24F9D8E74}" type="datetimeFigureOut">
              <a:rPr lang="tr-TR" smtClean="0"/>
              <a:t>05.05.2013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C89F4-3B7F-4D67-99B4-06FA8FED937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DB829-CCF3-4C3E-B879-DFA24F9D8E74}" type="datetimeFigureOut">
              <a:rPr lang="tr-TR" smtClean="0"/>
              <a:t>05.05.2013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C89F4-3B7F-4D67-99B4-06FA8FED937B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CCDB829-CCF3-4C3E-B879-DFA24F9D8E74}" type="datetimeFigureOut">
              <a:rPr lang="tr-TR" smtClean="0"/>
              <a:t>05.05.2013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DDC89F4-3B7F-4D67-99B4-06FA8FED937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4181484"/>
          </a:xfrm>
        </p:spPr>
        <p:txBody>
          <a:bodyPr/>
          <a:lstStyle/>
          <a:p>
            <a:pPr algn="ctr"/>
            <a:r>
              <a:rPr lang="tr-TR" sz="8800" dirty="0" smtClean="0"/>
              <a:t/>
            </a:r>
            <a:br>
              <a:rPr lang="tr-TR" sz="8800" dirty="0" smtClean="0"/>
            </a:br>
            <a:r>
              <a:rPr lang="tr-TR" sz="8800" dirty="0" smtClean="0"/>
              <a:t/>
            </a:r>
            <a:br>
              <a:rPr lang="tr-TR" sz="8800" dirty="0" smtClean="0"/>
            </a:br>
            <a:r>
              <a:rPr lang="tr-TR" sz="8800" dirty="0" smtClean="0"/>
              <a:t/>
            </a:r>
            <a:br>
              <a:rPr lang="tr-TR" sz="8800" dirty="0" smtClean="0"/>
            </a:br>
            <a:r>
              <a:rPr lang="tr-TR" sz="8800" dirty="0" smtClean="0"/>
              <a:t/>
            </a:r>
            <a:br>
              <a:rPr lang="tr-TR" sz="8800" dirty="0" smtClean="0"/>
            </a:br>
            <a:r>
              <a:rPr lang="tr-TR" sz="8800" dirty="0" smtClean="0"/>
              <a:t>ÜSLÜ SAYILAR</a:t>
            </a:r>
            <a:endParaRPr lang="tr-TR" sz="8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lysmat.com/mt/l1/uslu/coztest02/1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3" y="500042"/>
            <a:ext cx="4929222" cy="1451246"/>
          </a:xfrm>
          <a:prstGeom prst="rect">
            <a:avLst/>
          </a:prstGeom>
          <a:noFill/>
        </p:spPr>
      </p:pic>
      <p:pic>
        <p:nvPicPr>
          <p:cNvPr id="14340" name="Picture 4" descr="http://www.lysmat.com/mt/l1/uslu/coztest02/11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857496"/>
            <a:ext cx="4429156" cy="2679366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özellikler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r-TR" b="1" u="sng" dirty="0" smtClean="0"/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a.a.a.a.a…..a=a</a:t>
            </a:r>
            <a:r>
              <a:rPr lang="tr-TR" baseline="30000" dirty="0" smtClean="0">
                <a:solidFill>
                  <a:srgbClr val="FF0000"/>
                </a:solidFill>
              </a:rPr>
              <a:t>n</a:t>
            </a:r>
            <a:r>
              <a:rPr lang="tr-TR" dirty="0" smtClean="0">
                <a:solidFill>
                  <a:srgbClr val="FF0000"/>
                </a:solidFill>
              </a:rPr>
              <a:t> (n tane </a:t>
            </a:r>
            <a:r>
              <a:rPr lang="tr-TR" dirty="0" err="1" smtClean="0">
                <a:solidFill>
                  <a:srgbClr val="FF0000"/>
                </a:solidFill>
              </a:rPr>
              <a:t>a’nın</a:t>
            </a:r>
            <a:r>
              <a:rPr lang="tr-TR" dirty="0" smtClean="0">
                <a:solidFill>
                  <a:srgbClr val="FF0000"/>
                </a:solidFill>
              </a:rPr>
              <a:t> çarpımı)</a:t>
            </a:r>
          </a:p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 (a=taban,n=üs veya kuvvet)</a:t>
            </a:r>
          </a:p>
          <a:p>
            <a:pPr algn="ctr">
              <a:buNone/>
            </a:pPr>
            <a:r>
              <a:rPr lang="tr-TR" dirty="0" smtClean="0">
                <a:solidFill>
                  <a:srgbClr val="FFC000"/>
                </a:solidFill>
              </a:rPr>
              <a:t>3x3x3x3x3=3</a:t>
            </a:r>
            <a:r>
              <a:rPr lang="tr-TR" baseline="30000" dirty="0" smtClean="0">
                <a:solidFill>
                  <a:srgbClr val="FFC000"/>
                </a:solidFill>
              </a:rPr>
              <a:t>5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00B0F0"/>
                </a:solidFill>
              </a:rPr>
              <a:t>(5 tane 3’ün yan yana yazılıp çarpılmasıdır.)</a:t>
            </a:r>
          </a:p>
          <a:p>
            <a:pPr algn="ctr">
              <a:buNone/>
            </a:pPr>
            <a:r>
              <a:rPr lang="tr-TR" dirty="0" smtClean="0">
                <a:solidFill>
                  <a:srgbClr val="FFC000"/>
                </a:solidFill>
              </a:rPr>
              <a:t>2x2x2x2x2x2x2x2x2=2</a:t>
            </a:r>
            <a:r>
              <a:rPr lang="tr-TR" baseline="30000" dirty="0" smtClean="0">
                <a:solidFill>
                  <a:srgbClr val="FFC000"/>
                </a:solidFill>
              </a:rPr>
              <a:t>9</a:t>
            </a:r>
            <a:endParaRPr lang="tr-TR" dirty="0" smtClean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tr-TR" dirty="0" smtClean="0">
                <a:solidFill>
                  <a:srgbClr val="FFC000"/>
                </a:solidFill>
              </a:rPr>
              <a:t>(-4)x(-4)=(-4)</a:t>
            </a:r>
            <a:r>
              <a:rPr lang="tr-TR" baseline="30000" dirty="0" smtClean="0">
                <a:solidFill>
                  <a:srgbClr val="FFC000"/>
                </a:solidFill>
              </a:rPr>
              <a:t>2</a:t>
            </a:r>
            <a:endParaRPr lang="tr-TR" dirty="0" smtClean="0">
              <a:solidFill>
                <a:srgbClr val="FFC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Sıfırdan farklı her sayının </a:t>
            </a:r>
            <a:r>
              <a:rPr lang="tr-TR" dirty="0" err="1" smtClean="0">
                <a:solidFill>
                  <a:srgbClr val="FF0000"/>
                </a:solidFill>
              </a:rPr>
              <a:t>sıfırıncı</a:t>
            </a:r>
            <a:r>
              <a:rPr lang="tr-TR" dirty="0" smtClean="0">
                <a:solidFill>
                  <a:srgbClr val="FF0000"/>
                </a:solidFill>
              </a:rPr>
              <a:t> kuvveti 1’e eşittir.Sıfırın </a:t>
            </a:r>
            <a:r>
              <a:rPr lang="tr-TR" dirty="0" err="1" smtClean="0">
                <a:solidFill>
                  <a:srgbClr val="FF0000"/>
                </a:solidFill>
              </a:rPr>
              <a:t>sıfırıncı</a:t>
            </a:r>
            <a:r>
              <a:rPr lang="tr-TR" dirty="0" smtClean="0">
                <a:solidFill>
                  <a:srgbClr val="FF0000"/>
                </a:solidFill>
              </a:rPr>
              <a:t> kuvveti tanımsızdır. </a:t>
            </a:r>
            <a:r>
              <a:rPr lang="tr-TR" dirty="0" smtClean="0">
                <a:solidFill>
                  <a:srgbClr val="00B050"/>
                </a:solidFill>
              </a:rPr>
              <a:t>0</a:t>
            </a:r>
            <a:r>
              <a:rPr lang="tr-TR" baseline="30000" dirty="0" smtClean="0">
                <a:solidFill>
                  <a:srgbClr val="00B050"/>
                </a:solidFill>
              </a:rPr>
              <a:t>0</a:t>
            </a:r>
            <a:r>
              <a:rPr lang="tr-TR" dirty="0" smtClean="0">
                <a:solidFill>
                  <a:srgbClr val="00B050"/>
                </a:solidFill>
              </a:rPr>
              <a:t>=tanımsız</a:t>
            </a:r>
          </a:p>
          <a:p>
            <a:pPr algn="ctr">
              <a:buNone/>
            </a:pPr>
            <a:r>
              <a:rPr lang="tr-TR" dirty="0" smtClean="0">
                <a:solidFill>
                  <a:srgbClr val="00B050"/>
                </a:solidFill>
              </a:rPr>
              <a:t>n</a:t>
            </a:r>
            <a:r>
              <a:rPr lang="tr-TR" baseline="30000" dirty="0" smtClean="0">
                <a:solidFill>
                  <a:srgbClr val="00B050"/>
                </a:solidFill>
              </a:rPr>
              <a:t>0</a:t>
            </a:r>
            <a:r>
              <a:rPr lang="tr-TR" dirty="0" smtClean="0">
                <a:solidFill>
                  <a:srgbClr val="00B050"/>
                </a:solidFill>
              </a:rPr>
              <a:t>=1</a:t>
            </a:r>
          </a:p>
          <a:p>
            <a:pPr algn="ctr">
              <a:buNone/>
            </a:pPr>
            <a:r>
              <a:rPr lang="tr-TR" dirty="0" smtClean="0">
                <a:solidFill>
                  <a:srgbClr val="00B050"/>
                </a:solidFill>
              </a:rPr>
              <a:t>(-1)</a:t>
            </a:r>
            <a:r>
              <a:rPr lang="tr-TR" baseline="30000" dirty="0" smtClean="0">
                <a:solidFill>
                  <a:srgbClr val="00B050"/>
                </a:solidFill>
              </a:rPr>
              <a:t>0</a:t>
            </a:r>
            <a:r>
              <a:rPr lang="tr-TR" dirty="0" smtClean="0">
                <a:solidFill>
                  <a:srgbClr val="00B050"/>
                </a:solidFill>
              </a:rPr>
              <a:t>=1</a:t>
            </a:r>
          </a:p>
          <a:p>
            <a:pPr algn="ctr">
              <a:buNone/>
            </a:pPr>
            <a:r>
              <a:rPr lang="tr-TR" dirty="0" smtClean="0">
                <a:solidFill>
                  <a:srgbClr val="00B050"/>
                </a:solidFill>
              </a:rPr>
              <a:t>7</a:t>
            </a:r>
            <a:r>
              <a:rPr lang="tr-TR" baseline="30000" dirty="0" smtClean="0">
                <a:solidFill>
                  <a:srgbClr val="00B050"/>
                </a:solidFill>
              </a:rPr>
              <a:t>0</a:t>
            </a:r>
            <a:r>
              <a:rPr lang="tr-TR" dirty="0" smtClean="0">
                <a:solidFill>
                  <a:srgbClr val="00B050"/>
                </a:solidFill>
              </a:rPr>
              <a:t>=1</a:t>
            </a:r>
          </a:p>
          <a:p>
            <a:pPr algn="ctr">
              <a:buNone/>
            </a:pPr>
            <a:r>
              <a:rPr lang="tr-TR" dirty="0" smtClean="0"/>
              <a:t>   </a:t>
            </a:r>
            <a:r>
              <a:rPr lang="tr-TR" dirty="0" smtClean="0">
                <a:solidFill>
                  <a:srgbClr val="FF0000"/>
                </a:solidFill>
              </a:rPr>
              <a:t>Sıfırın sıfırdan farklı bütün kuvvetleri 0’a eşittir.</a:t>
            </a:r>
          </a:p>
          <a:p>
            <a:pPr algn="ctr">
              <a:buNone/>
            </a:pPr>
            <a:r>
              <a:rPr lang="tr-TR" dirty="0" smtClean="0">
                <a:solidFill>
                  <a:srgbClr val="FFC000"/>
                </a:solidFill>
              </a:rPr>
              <a:t>0</a:t>
            </a:r>
            <a:r>
              <a:rPr lang="tr-TR" baseline="30000" dirty="0" smtClean="0">
                <a:solidFill>
                  <a:srgbClr val="FFC000"/>
                </a:solidFill>
              </a:rPr>
              <a:t>1</a:t>
            </a:r>
            <a:r>
              <a:rPr lang="tr-TR" dirty="0" smtClean="0">
                <a:solidFill>
                  <a:srgbClr val="FFC000"/>
                </a:solidFill>
              </a:rPr>
              <a:t>=0</a:t>
            </a:r>
          </a:p>
          <a:p>
            <a:pPr algn="ctr">
              <a:buNone/>
            </a:pPr>
            <a:r>
              <a:rPr lang="tr-TR" dirty="0" smtClean="0">
                <a:solidFill>
                  <a:srgbClr val="FFC000"/>
                </a:solidFill>
              </a:rPr>
              <a:t>0</a:t>
            </a:r>
            <a:r>
              <a:rPr lang="tr-TR" baseline="30000" dirty="0" smtClean="0">
                <a:solidFill>
                  <a:srgbClr val="FFC000"/>
                </a:solidFill>
              </a:rPr>
              <a:t>5</a:t>
            </a:r>
            <a:r>
              <a:rPr lang="tr-TR" dirty="0" smtClean="0">
                <a:solidFill>
                  <a:srgbClr val="FFC000"/>
                </a:solidFill>
              </a:rPr>
              <a:t>=0</a:t>
            </a:r>
          </a:p>
          <a:p>
            <a:pPr algn="ctr">
              <a:buNone/>
            </a:pPr>
            <a:r>
              <a:rPr lang="tr-TR" dirty="0" smtClean="0">
                <a:solidFill>
                  <a:srgbClr val="FFC000"/>
                </a:solidFill>
              </a:rPr>
              <a:t>0</a:t>
            </a:r>
            <a:r>
              <a:rPr lang="tr-TR" baseline="30000" dirty="0" smtClean="0">
                <a:solidFill>
                  <a:srgbClr val="FFC000"/>
                </a:solidFill>
              </a:rPr>
              <a:t>109</a:t>
            </a:r>
            <a:r>
              <a:rPr lang="tr-TR" dirty="0" smtClean="0">
                <a:solidFill>
                  <a:srgbClr val="FFC000"/>
                </a:solidFill>
              </a:rPr>
              <a:t>=0</a:t>
            </a:r>
          </a:p>
          <a:p>
            <a:pPr algn="ctr">
              <a:buNone/>
            </a:pPr>
            <a:endParaRPr lang="tr-T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/>
          <a:lstStyle/>
          <a:p>
            <a:endParaRPr lang="tr-TR" dirty="0" smtClean="0"/>
          </a:p>
          <a:p>
            <a:pPr algn="ctr"/>
            <a:r>
              <a:rPr lang="tr-TR" dirty="0" smtClean="0">
                <a:solidFill>
                  <a:srgbClr val="0070C0"/>
                </a:solidFill>
              </a:rPr>
              <a:t>Negatif bir tam sayının tek kuvvetleri daima negatif tam sayıdır.</a:t>
            </a:r>
          </a:p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(-2)</a:t>
            </a:r>
            <a:r>
              <a:rPr lang="tr-TR" baseline="30000" dirty="0" smtClean="0">
                <a:solidFill>
                  <a:srgbClr val="FF0000"/>
                </a:solidFill>
              </a:rPr>
              <a:t>1</a:t>
            </a:r>
            <a:r>
              <a:rPr lang="tr-TR" dirty="0" smtClean="0">
                <a:solidFill>
                  <a:srgbClr val="FF0000"/>
                </a:solidFill>
              </a:rPr>
              <a:t>=-2</a:t>
            </a:r>
          </a:p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(-2)</a:t>
            </a:r>
            <a:r>
              <a:rPr lang="tr-TR" baseline="30000" dirty="0" smtClean="0">
                <a:solidFill>
                  <a:srgbClr val="FF0000"/>
                </a:solidFill>
              </a:rPr>
              <a:t>3</a:t>
            </a:r>
            <a:r>
              <a:rPr lang="tr-TR" dirty="0" smtClean="0">
                <a:solidFill>
                  <a:srgbClr val="FF0000"/>
                </a:solidFill>
              </a:rPr>
              <a:t>=-8</a:t>
            </a:r>
          </a:p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(-2)</a:t>
            </a:r>
            <a:r>
              <a:rPr lang="tr-TR" baseline="30000" dirty="0" smtClean="0">
                <a:solidFill>
                  <a:srgbClr val="FF0000"/>
                </a:solidFill>
              </a:rPr>
              <a:t>5</a:t>
            </a:r>
            <a:r>
              <a:rPr lang="tr-TR" dirty="0" smtClean="0">
                <a:solidFill>
                  <a:srgbClr val="FF0000"/>
                </a:solidFill>
              </a:rPr>
              <a:t>=-32</a:t>
            </a:r>
          </a:p>
          <a:p>
            <a:pPr algn="ctr"/>
            <a:r>
              <a:rPr lang="tr-TR" dirty="0" smtClean="0">
                <a:solidFill>
                  <a:srgbClr val="FFC000"/>
                </a:solidFill>
              </a:rPr>
              <a:t>Negatif bir tam sayının çift kuvvetleri daima pozitif tam sayıdır.</a:t>
            </a:r>
          </a:p>
          <a:p>
            <a:pPr algn="ctr">
              <a:buNone/>
            </a:pPr>
            <a:r>
              <a:rPr lang="tr-TR" dirty="0" smtClean="0">
                <a:solidFill>
                  <a:srgbClr val="00B050"/>
                </a:solidFill>
              </a:rPr>
              <a:t>(-2)</a:t>
            </a:r>
            <a:r>
              <a:rPr lang="tr-TR" baseline="30000" dirty="0" smtClean="0">
                <a:solidFill>
                  <a:srgbClr val="00B050"/>
                </a:solidFill>
              </a:rPr>
              <a:t>2</a:t>
            </a:r>
            <a:r>
              <a:rPr lang="tr-TR" dirty="0" smtClean="0">
                <a:solidFill>
                  <a:srgbClr val="00B050"/>
                </a:solidFill>
              </a:rPr>
              <a:t>=4</a:t>
            </a:r>
          </a:p>
          <a:p>
            <a:pPr algn="ctr">
              <a:buNone/>
            </a:pPr>
            <a:r>
              <a:rPr lang="tr-TR" dirty="0" smtClean="0">
                <a:solidFill>
                  <a:srgbClr val="00B050"/>
                </a:solidFill>
              </a:rPr>
              <a:t>(-2)</a:t>
            </a:r>
            <a:r>
              <a:rPr lang="tr-TR" baseline="30000" dirty="0" smtClean="0">
                <a:solidFill>
                  <a:srgbClr val="00B050"/>
                </a:solidFill>
              </a:rPr>
              <a:t>4</a:t>
            </a:r>
            <a:r>
              <a:rPr lang="tr-TR" dirty="0" smtClean="0">
                <a:solidFill>
                  <a:srgbClr val="00B050"/>
                </a:solidFill>
              </a:rPr>
              <a:t>=16</a:t>
            </a:r>
          </a:p>
          <a:p>
            <a:pPr algn="ctr">
              <a:buNone/>
            </a:pPr>
            <a:r>
              <a:rPr lang="tr-TR" dirty="0" smtClean="0">
                <a:solidFill>
                  <a:srgbClr val="00B050"/>
                </a:solidFill>
              </a:rPr>
              <a:t>(-2)</a:t>
            </a:r>
            <a:r>
              <a:rPr lang="tr-TR" baseline="30000" dirty="0" smtClean="0">
                <a:solidFill>
                  <a:srgbClr val="00B050"/>
                </a:solidFill>
              </a:rPr>
              <a:t>6</a:t>
            </a:r>
            <a:r>
              <a:rPr lang="tr-TR" dirty="0" smtClean="0">
                <a:solidFill>
                  <a:srgbClr val="00B050"/>
                </a:solidFill>
              </a:rPr>
              <a:t>=64</a:t>
            </a:r>
          </a:p>
          <a:p>
            <a:pPr algn="ctr">
              <a:buNone/>
            </a:pPr>
            <a:endParaRPr lang="tr-TR" u="sng" dirty="0" smtClean="0"/>
          </a:p>
        </p:txBody>
      </p:sp>
      <p:pic>
        <p:nvPicPr>
          <p:cNvPr id="22530" name="Picture 2" descr="Active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" y="-290513"/>
            <a:ext cx="3076575" cy="657226"/>
          </a:xfrm>
          <a:prstGeom prst="rect">
            <a:avLst/>
          </a:prstGeom>
          <a:noFill/>
        </p:spPr>
      </p:pic>
      <p:pic>
        <p:nvPicPr>
          <p:cNvPr id="22532" name="Picture 4" descr="Active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" y="-290513"/>
            <a:ext cx="3076575" cy="657226"/>
          </a:xfrm>
          <a:prstGeom prst="rect">
            <a:avLst/>
          </a:prstGeom>
          <a:noFill/>
        </p:spPr>
      </p:pic>
      <p:pic>
        <p:nvPicPr>
          <p:cNvPr id="22534" name="Picture 6" descr="Active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" y="-290513"/>
            <a:ext cx="3076575" cy="65722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Üslü sayılarda toplama ve çıkarma işlemi yaparken, benzer üslü ifadenin önündeki katsayılar toplanır veya çıkarılır.</a:t>
            </a:r>
          </a:p>
          <a:p>
            <a:pPr algn="ctr">
              <a:buNone/>
            </a:pPr>
            <a:r>
              <a:rPr lang="tr-TR" dirty="0" smtClean="0">
                <a:solidFill>
                  <a:srgbClr val="FFC000"/>
                </a:solidFill>
              </a:rPr>
              <a:t>x.a</a:t>
            </a:r>
            <a:r>
              <a:rPr lang="tr-TR" baseline="30000" dirty="0" smtClean="0">
                <a:solidFill>
                  <a:srgbClr val="FFC000"/>
                </a:solidFill>
              </a:rPr>
              <a:t>n </a:t>
            </a:r>
            <a:r>
              <a:rPr lang="tr-TR" dirty="0" smtClean="0">
                <a:solidFill>
                  <a:srgbClr val="FFC000"/>
                </a:solidFill>
              </a:rPr>
              <a:t>+ y.a</a:t>
            </a:r>
            <a:r>
              <a:rPr lang="tr-TR" baseline="30000" dirty="0" smtClean="0">
                <a:solidFill>
                  <a:srgbClr val="FFC000"/>
                </a:solidFill>
              </a:rPr>
              <a:t>n </a:t>
            </a:r>
            <a:r>
              <a:rPr lang="tr-TR" dirty="0" smtClean="0">
                <a:solidFill>
                  <a:srgbClr val="FFC000"/>
                </a:solidFill>
              </a:rPr>
              <a:t>- z.a</a:t>
            </a:r>
            <a:r>
              <a:rPr lang="tr-TR" baseline="30000" dirty="0" smtClean="0">
                <a:solidFill>
                  <a:srgbClr val="FFC000"/>
                </a:solidFill>
              </a:rPr>
              <a:t>n </a:t>
            </a:r>
            <a:r>
              <a:rPr lang="tr-TR" dirty="0" smtClean="0">
                <a:solidFill>
                  <a:srgbClr val="FFC000"/>
                </a:solidFill>
              </a:rPr>
              <a:t>= (x+y-z).a</a:t>
            </a:r>
            <a:r>
              <a:rPr lang="tr-TR" baseline="30000" dirty="0" smtClean="0">
                <a:solidFill>
                  <a:srgbClr val="FFC000"/>
                </a:solidFill>
              </a:rPr>
              <a:t>n</a:t>
            </a:r>
            <a:endParaRPr lang="tr-TR" dirty="0" smtClean="0">
              <a:solidFill>
                <a:srgbClr val="FFC000"/>
              </a:solidFill>
            </a:endParaRPr>
          </a:p>
          <a:p>
            <a:pPr algn="ctr"/>
            <a:r>
              <a:rPr lang="tr-TR" dirty="0" smtClean="0">
                <a:solidFill>
                  <a:srgbClr val="00B050"/>
                </a:solidFill>
              </a:rPr>
              <a:t>Üslü sayılarda çarpma işlemi iki farklı şekildedir.Üsler aynı olduğunda tabanlar çarpılır, tabanlar aynı olduğunda üsler toplanır.</a:t>
            </a:r>
          </a:p>
          <a:p>
            <a:pPr algn="ctr">
              <a:buNone/>
            </a:pPr>
            <a:r>
              <a:rPr lang="tr-TR" dirty="0" err="1" smtClean="0">
                <a:solidFill>
                  <a:srgbClr val="0070C0"/>
                </a:solidFill>
              </a:rPr>
              <a:t>a</a:t>
            </a:r>
            <a:r>
              <a:rPr lang="tr-TR" baseline="30000" dirty="0" err="1" smtClean="0">
                <a:solidFill>
                  <a:srgbClr val="0070C0"/>
                </a:solidFill>
              </a:rPr>
              <a:t>m</a:t>
            </a:r>
            <a:r>
              <a:rPr lang="tr-TR" baseline="30000" dirty="0" smtClean="0">
                <a:solidFill>
                  <a:srgbClr val="0070C0"/>
                </a:solidFill>
              </a:rPr>
              <a:t> </a:t>
            </a:r>
            <a:r>
              <a:rPr lang="tr-TR" dirty="0" smtClean="0">
                <a:solidFill>
                  <a:srgbClr val="0070C0"/>
                </a:solidFill>
              </a:rPr>
              <a:t>. </a:t>
            </a:r>
            <a:r>
              <a:rPr lang="tr-TR" dirty="0" err="1" smtClean="0">
                <a:solidFill>
                  <a:srgbClr val="0070C0"/>
                </a:solidFill>
              </a:rPr>
              <a:t>b</a:t>
            </a:r>
            <a:r>
              <a:rPr lang="tr-TR" baseline="30000" dirty="0" err="1" smtClean="0">
                <a:solidFill>
                  <a:srgbClr val="0070C0"/>
                </a:solidFill>
              </a:rPr>
              <a:t>m</a:t>
            </a:r>
            <a:r>
              <a:rPr lang="tr-TR" baseline="30000" dirty="0" smtClean="0">
                <a:solidFill>
                  <a:srgbClr val="0070C0"/>
                </a:solidFill>
              </a:rPr>
              <a:t> </a:t>
            </a:r>
            <a:r>
              <a:rPr lang="tr-TR" dirty="0" smtClean="0">
                <a:solidFill>
                  <a:srgbClr val="0070C0"/>
                </a:solidFill>
              </a:rPr>
              <a:t>= (a.b)</a:t>
            </a:r>
            <a:r>
              <a:rPr lang="tr-TR" baseline="30000" dirty="0" smtClean="0">
                <a:solidFill>
                  <a:srgbClr val="0070C0"/>
                </a:solidFill>
              </a:rPr>
              <a:t>m</a:t>
            </a:r>
            <a:endParaRPr lang="tr-TR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tr-TR" dirty="0" err="1" smtClean="0">
                <a:solidFill>
                  <a:srgbClr val="0070C0"/>
                </a:solidFill>
              </a:rPr>
              <a:t>a</a:t>
            </a:r>
            <a:r>
              <a:rPr lang="tr-TR" baseline="30000" dirty="0" err="1" smtClean="0">
                <a:solidFill>
                  <a:srgbClr val="0070C0"/>
                </a:solidFill>
              </a:rPr>
              <a:t>m</a:t>
            </a:r>
            <a:r>
              <a:rPr lang="tr-TR" baseline="30000" dirty="0" smtClean="0">
                <a:solidFill>
                  <a:srgbClr val="0070C0"/>
                </a:solidFill>
              </a:rPr>
              <a:t> </a:t>
            </a:r>
            <a:r>
              <a:rPr lang="tr-TR" dirty="0" smtClean="0">
                <a:solidFill>
                  <a:srgbClr val="0070C0"/>
                </a:solidFill>
              </a:rPr>
              <a:t>. a</a:t>
            </a:r>
            <a:r>
              <a:rPr lang="tr-TR" baseline="30000" dirty="0" smtClean="0">
                <a:solidFill>
                  <a:srgbClr val="0070C0"/>
                </a:solidFill>
              </a:rPr>
              <a:t>n </a:t>
            </a:r>
            <a:r>
              <a:rPr lang="tr-TR" dirty="0" smtClean="0">
                <a:solidFill>
                  <a:srgbClr val="0070C0"/>
                </a:solidFill>
              </a:rPr>
              <a:t>= </a:t>
            </a:r>
            <a:r>
              <a:rPr lang="tr-TR" dirty="0" err="1" smtClean="0">
                <a:solidFill>
                  <a:srgbClr val="0070C0"/>
                </a:solidFill>
              </a:rPr>
              <a:t>a</a:t>
            </a:r>
            <a:r>
              <a:rPr lang="tr-TR" baseline="30000" dirty="0" err="1" smtClean="0">
                <a:solidFill>
                  <a:srgbClr val="0070C0"/>
                </a:solidFill>
              </a:rPr>
              <a:t>m</a:t>
            </a:r>
            <a:r>
              <a:rPr lang="tr-TR" baseline="30000" dirty="0" smtClean="0">
                <a:solidFill>
                  <a:srgbClr val="0070C0"/>
                </a:solidFill>
              </a:rPr>
              <a:t>+n</a:t>
            </a:r>
            <a:endParaRPr lang="tr-TR" dirty="0" smtClean="0">
              <a:solidFill>
                <a:srgbClr val="0070C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fontScale="92500"/>
          </a:bodyPr>
          <a:lstStyle/>
          <a:p>
            <a:pPr algn="ctr"/>
            <a:r>
              <a:rPr lang="tr-TR" dirty="0" smtClean="0">
                <a:solidFill>
                  <a:srgbClr val="FFC000"/>
                </a:solidFill>
              </a:rPr>
              <a:t>Üslü sayılarda bölme işlemi yaparken katsayılar bölünür,aynı tabanın üsleri birbirinden çıkarılır.</a:t>
            </a:r>
          </a:p>
          <a:p>
            <a:pPr algn="ctr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a</a:t>
            </a:r>
            <a:r>
              <a:rPr lang="tr-TR" baseline="30000" dirty="0" err="1" smtClean="0">
                <a:solidFill>
                  <a:srgbClr val="FF0000"/>
                </a:solidFill>
              </a:rPr>
              <a:t>m</a:t>
            </a:r>
            <a:r>
              <a:rPr lang="tr-TR" baseline="30000" dirty="0" smtClean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: a</a:t>
            </a:r>
            <a:r>
              <a:rPr lang="tr-TR" baseline="30000" dirty="0" smtClean="0">
                <a:solidFill>
                  <a:srgbClr val="FF0000"/>
                </a:solidFill>
              </a:rPr>
              <a:t>n </a:t>
            </a:r>
            <a:r>
              <a:rPr lang="tr-TR" dirty="0" smtClean="0">
                <a:solidFill>
                  <a:srgbClr val="FF0000"/>
                </a:solidFill>
              </a:rPr>
              <a:t>= </a:t>
            </a:r>
            <a:r>
              <a:rPr lang="tr-TR" dirty="0" err="1" smtClean="0">
                <a:solidFill>
                  <a:srgbClr val="FF0000"/>
                </a:solidFill>
              </a:rPr>
              <a:t>a</a:t>
            </a:r>
            <a:r>
              <a:rPr lang="tr-TR" baseline="30000" dirty="0" err="1" smtClean="0">
                <a:solidFill>
                  <a:srgbClr val="FF0000"/>
                </a:solidFill>
              </a:rPr>
              <a:t>m</a:t>
            </a:r>
            <a:r>
              <a:rPr lang="tr-TR" baseline="30000" dirty="0" smtClean="0">
                <a:solidFill>
                  <a:srgbClr val="FF0000"/>
                </a:solidFill>
              </a:rPr>
              <a:t>-n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7030A0"/>
                </a:solidFill>
              </a:rPr>
              <a:t>Bir üslü ifade,paydan paydaya ya da paydadan paya alındığında üssünün işareti değişir.</a:t>
            </a:r>
          </a:p>
          <a:p>
            <a:pPr>
              <a:buNone/>
            </a:pPr>
            <a:endParaRPr lang="tr-TR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tr-TR" sz="2200" dirty="0" smtClean="0">
                <a:solidFill>
                  <a:srgbClr val="00B050"/>
                </a:solidFill>
              </a:rPr>
              <a:t>(2</a:t>
            </a:r>
            <a:r>
              <a:rPr lang="tr-TR" sz="2200" baseline="30000" dirty="0" smtClean="0">
                <a:solidFill>
                  <a:srgbClr val="00B050"/>
                </a:solidFill>
              </a:rPr>
              <a:t>3</a:t>
            </a:r>
            <a:r>
              <a:rPr lang="tr-TR" sz="2200" dirty="0" smtClean="0">
                <a:solidFill>
                  <a:srgbClr val="00B050"/>
                </a:solidFill>
              </a:rPr>
              <a:t>) / (5</a:t>
            </a:r>
            <a:r>
              <a:rPr lang="tr-TR" sz="2200" baseline="30000" dirty="0" smtClean="0">
                <a:solidFill>
                  <a:srgbClr val="00B050"/>
                </a:solidFill>
              </a:rPr>
              <a:t>-4</a:t>
            </a:r>
            <a:r>
              <a:rPr lang="tr-TR" sz="2200" dirty="0" smtClean="0">
                <a:solidFill>
                  <a:srgbClr val="00B050"/>
                </a:solidFill>
              </a:rPr>
              <a:t>)</a:t>
            </a:r>
            <a:r>
              <a:rPr lang="tr-TR" sz="2200" baseline="30000" dirty="0" smtClean="0">
                <a:solidFill>
                  <a:srgbClr val="00B050"/>
                </a:solidFill>
              </a:rPr>
              <a:t> </a:t>
            </a:r>
            <a:r>
              <a:rPr lang="tr-TR" sz="2200" dirty="0" smtClean="0">
                <a:solidFill>
                  <a:srgbClr val="00B050"/>
                </a:solidFill>
              </a:rPr>
              <a:t>payla payda yer değiştirdiğinde (5</a:t>
            </a:r>
            <a:r>
              <a:rPr lang="tr-TR" sz="2200" baseline="30000" dirty="0" smtClean="0">
                <a:solidFill>
                  <a:srgbClr val="00B050"/>
                </a:solidFill>
              </a:rPr>
              <a:t>4</a:t>
            </a:r>
            <a:r>
              <a:rPr lang="tr-TR" sz="2200" dirty="0" smtClean="0">
                <a:solidFill>
                  <a:srgbClr val="00B050"/>
                </a:solidFill>
              </a:rPr>
              <a:t>) / (2</a:t>
            </a:r>
            <a:r>
              <a:rPr lang="tr-TR" sz="2200" baseline="30000" dirty="0" smtClean="0">
                <a:solidFill>
                  <a:srgbClr val="00B050"/>
                </a:solidFill>
              </a:rPr>
              <a:t>-3</a:t>
            </a:r>
            <a:r>
              <a:rPr lang="tr-TR" sz="2200" dirty="0" smtClean="0">
                <a:solidFill>
                  <a:srgbClr val="00B050"/>
                </a:solidFill>
              </a:rPr>
              <a:t>)</a:t>
            </a:r>
          </a:p>
          <a:p>
            <a:pPr algn="ctr"/>
            <a:r>
              <a:rPr lang="tr-TR" dirty="0" smtClean="0">
                <a:solidFill>
                  <a:srgbClr val="00B0F0"/>
                </a:solidFill>
              </a:rPr>
              <a:t>a sıfırdan farklı bir tam sayı ve n doğal sayı olmak üzere </a:t>
            </a:r>
            <a:r>
              <a:rPr lang="tr-TR" dirty="0" err="1" smtClean="0">
                <a:solidFill>
                  <a:srgbClr val="00B0F0"/>
                </a:solidFill>
              </a:rPr>
              <a:t>a’nın</a:t>
            </a:r>
            <a:r>
              <a:rPr lang="tr-TR" dirty="0" smtClean="0">
                <a:solidFill>
                  <a:srgbClr val="00B0F0"/>
                </a:solidFill>
              </a:rPr>
              <a:t> negatif kuvvetleri:</a:t>
            </a:r>
          </a:p>
          <a:p>
            <a:pPr algn="ctr">
              <a:buNone/>
            </a:pPr>
            <a:r>
              <a:rPr lang="tr-TR" dirty="0" smtClean="0">
                <a:solidFill>
                  <a:srgbClr val="0070C0"/>
                </a:solidFill>
              </a:rPr>
              <a:t>a</a:t>
            </a:r>
            <a:r>
              <a:rPr lang="tr-TR" baseline="30000" dirty="0" smtClean="0">
                <a:solidFill>
                  <a:srgbClr val="0070C0"/>
                </a:solidFill>
              </a:rPr>
              <a:t>-1</a:t>
            </a:r>
            <a:r>
              <a:rPr lang="tr-TR" dirty="0" smtClean="0">
                <a:solidFill>
                  <a:srgbClr val="0070C0"/>
                </a:solidFill>
              </a:rPr>
              <a:t>=1/a</a:t>
            </a:r>
          </a:p>
          <a:p>
            <a:pPr algn="ctr">
              <a:buNone/>
            </a:pPr>
            <a:r>
              <a:rPr lang="tr-TR" dirty="0" smtClean="0">
                <a:solidFill>
                  <a:srgbClr val="0070C0"/>
                </a:solidFill>
              </a:rPr>
              <a:t>a</a:t>
            </a:r>
            <a:r>
              <a:rPr lang="tr-TR" baseline="30000" dirty="0" smtClean="0">
                <a:solidFill>
                  <a:srgbClr val="0070C0"/>
                </a:solidFill>
              </a:rPr>
              <a:t>-2</a:t>
            </a:r>
            <a:r>
              <a:rPr lang="tr-TR" dirty="0" smtClean="0">
                <a:solidFill>
                  <a:srgbClr val="0070C0"/>
                </a:solidFill>
              </a:rPr>
              <a:t>=1/a</a:t>
            </a:r>
            <a:r>
              <a:rPr lang="tr-TR" baseline="30000" dirty="0" smtClean="0">
                <a:solidFill>
                  <a:srgbClr val="0070C0"/>
                </a:solidFill>
              </a:rPr>
              <a:t>2</a:t>
            </a:r>
            <a:endParaRPr lang="tr-TR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tr-TR" dirty="0" smtClean="0">
                <a:solidFill>
                  <a:srgbClr val="0070C0"/>
                </a:solidFill>
              </a:rPr>
              <a:t>a</a:t>
            </a:r>
            <a:r>
              <a:rPr lang="tr-TR" baseline="30000" dirty="0" smtClean="0">
                <a:solidFill>
                  <a:srgbClr val="0070C0"/>
                </a:solidFill>
              </a:rPr>
              <a:t>-3</a:t>
            </a:r>
            <a:r>
              <a:rPr lang="tr-TR" dirty="0" smtClean="0">
                <a:solidFill>
                  <a:srgbClr val="0070C0"/>
                </a:solidFill>
              </a:rPr>
              <a:t>=1/a</a:t>
            </a:r>
            <a:r>
              <a:rPr lang="tr-TR" baseline="30000" dirty="0" smtClean="0">
                <a:solidFill>
                  <a:srgbClr val="0070C0"/>
                </a:solidFill>
              </a:rPr>
              <a:t>3</a:t>
            </a:r>
            <a:endParaRPr lang="tr-T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00B050"/>
                </a:solidFill>
              </a:rPr>
              <a:t>Üslü sayılarda bilimsel gösterim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C000"/>
                </a:solidFill>
              </a:rPr>
              <a:t>Üslü sayılarda 1&lt;a&lt;10 arasında olacak şekilde 1 de dahil olmak üzere a.10</a:t>
            </a:r>
            <a:r>
              <a:rPr lang="tr-TR" baseline="30000" dirty="0" smtClean="0">
                <a:solidFill>
                  <a:srgbClr val="FFC000"/>
                </a:solidFill>
              </a:rPr>
              <a:t>n</a:t>
            </a:r>
            <a:r>
              <a:rPr lang="tr-TR" dirty="0" smtClean="0">
                <a:solidFill>
                  <a:srgbClr val="FFC000"/>
                </a:solidFill>
              </a:rPr>
              <a:t> şeklinde gösterime bilimsel gösterim denir.</a:t>
            </a:r>
          </a:p>
          <a:p>
            <a:pPr algn="ctr">
              <a:buNone/>
            </a:pPr>
            <a:r>
              <a:rPr lang="tr-TR" dirty="0" smtClean="0">
                <a:solidFill>
                  <a:srgbClr val="7030A0"/>
                </a:solidFill>
              </a:rPr>
              <a:t>Örnek: Verilen sayıların bilimsel gösterimlerini yazalım.</a:t>
            </a:r>
          </a:p>
          <a:p>
            <a:pPr algn="ctr">
              <a:buNone/>
            </a:pPr>
            <a:r>
              <a:rPr lang="tr-TR" dirty="0" smtClean="0">
                <a:solidFill>
                  <a:srgbClr val="92D050"/>
                </a:solidFill>
              </a:rPr>
              <a:t>30000 bilimsel gösterimi 3.10</a:t>
            </a:r>
            <a:r>
              <a:rPr lang="tr-TR" baseline="30000" dirty="0" smtClean="0">
                <a:solidFill>
                  <a:srgbClr val="92D050"/>
                </a:solidFill>
              </a:rPr>
              <a:t>4</a:t>
            </a:r>
            <a:r>
              <a:rPr lang="tr-TR" dirty="0" smtClean="0">
                <a:solidFill>
                  <a:srgbClr val="92D050"/>
                </a:solidFill>
              </a:rPr>
              <a:t> </a:t>
            </a:r>
          </a:p>
          <a:p>
            <a:pPr algn="ctr">
              <a:buNone/>
            </a:pPr>
            <a:r>
              <a:rPr lang="tr-TR" dirty="0" smtClean="0">
                <a:solidFill>
                  <a:schemeClr val="bg1">
                    <a:lumMod val="65000"/>
                  </a:schemeClr>
                </a:solidFill>
              </a:rPr>
              <a:t>3800 bilimsel gösterimi 3,8.10</a:t>
            </a:r>
            <a:r>
              <a:rPr lang="tr-TR" baseline="30000" dirty="0" smtClean="0">
                <a:solidFill>
                  <a:schemeClr val="bg1">
                    <a:lumMod val="65000"/>
                  </a:schemeClr>
                </a:solidFill>
              </a:rPr>
              <a:t>3</a:t>
            </a:r>
            <a:endParaRPr lang="tr-TR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buNone/>
            </a:pPr>
            <a:r>
              <a:rPr lang="tr-TR" dirty="0" smtClean="0">
                <a:solidFill>
                  <a:srgbClr val="00B0F0"/>
                </a:solidFill>
              </a:rPr>
              <a:t>0,000056 bilimsel gösterimi 5,6.10</a:t>
            </a:r>
            <a:r>
              <a:rPr lang="tr-TR" baseline="30000" dirty="0" smtClean="0">
                <a:solidFill>
                  <a:srgbClr val="00B0F0"/>
                </a:solidFill>
              </a:rPr>
              <a:t>-5</a:t>
            </a:r>
            <a:r>
              <a:rPr lang="tr-TR" dirty="0" smtClean="0">
                <a:solidFill>
                  <a:srgbClr val="00B0F0"/>
                </a:solidFill>
              </a:rPr>
              <a:t> </a:t>
            </a:r>
          </a:p>
          <a:p>
            <a:pPr algn="ctr">
              <a:buNone/>
            </a:pPr>
            <a:r>
              <a:rPr lang="tr-TR" dirty="0" smtClean="0">
                <a:solidFill>
                  <a:srgbClr val="0070C0"/>
                </a:solidFill>
              </a:rPr>
              <a:t>0,000000002 bilimsel gösterimi 2.10</a:t>
            </a:r>
            <a:r>
              <a:rPr lang="tr-TR" baseline="30000" dirty="0" smtClean="0">
                <a:solidFill>
                  <a:srgbClr val="0070C0"/>
                </a:solidFill>
              </a:rPr>
              <a:t>-9</a:t>
            </a:r>
            <a:r>
              <a:rPr lang="tr-TR" dirty="0" smtClean="0">
                <a:solidFill>
                  <a:srgbClr val="0070C0"/>
                </a:solidFill>
              </a:rPr>
              <a:t>  </a:t>
            </a:r>
            <a:endParaRPr lang="tr-T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ÜSLÜ SAYILAR İLE İLGİLİ SORULAR VE ÇÖZÜMLERİ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16386" name="Picture 2" descr="http://www.lysmat.com/mt/l1/uslu/coztest02/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571612"/>
            <a:ext cx="3543324" cy="1643074"/>
          </a:xfrm>
          <a:prstGeom prst="rect">
            <a:avLst/>
          </a:prstGeom>
          <a:noFill/>
        </p:spPr>
      </p:pic>
      <p:pic>
        <p:nvPicPr>
          <p:cNvPr id="16390" name="Picture 6" descr="http://www.lysmat.com/mt/l1/uslu/coztest02/1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714752"/>
            <a:ext cx="2357454" cy="2131743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lysmat.com/mt/l1/uslu/coztest02/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000108"/>
            <a:ext cx="4484901" cy="1285884"/>
          </a:xfrm>
          <a:prstGeom prst="rect">
            <a:avLst/>
          </a:prstGeom>
          <a:noFill/>
        </p:spPr>
      </p:pic>
      <p:pic>
        <p:nvPicPr>
          <p:cNvPr id="15364" name="Picture 4" descr="http://www.lysmat.com/mt/l1/uslu/coztest02/3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143248"/>
            <a:ext cx="5984896" cy="1657359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120</TotalTime>
  <Words>224</Words>
  <Application>Microsoft Office PowerPoint</Application>
  <PresentationFormat>Ekran Gösterisi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Zengin</vt:lpstr>
      <vt:lpstr>    ÜSLÜ SAYILAR</vt:lpstr>
      <vt:lpstr>özellikler</vt:lpstr>
      <vt:lpstr>PowerPoint Sunusu</vt:lpstr>
      <vt:lpstr>PowerPoint Sunusu</vt:lpstr>
      <vt:lpstr>PowerPoint Sunusu</vt:lpstr>
      <vt:lpstr>PowerPoint Sunusu</vt:lpstr>
      <vt:lpstr>Üslü sayılarda bilimsel gösterim</vt:lpstr>
      <vt:lpstr>ÜSLÜ SAYILAR İLE İLGİLİ SORULAR VE ÇÖZÜMLERİ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ÜSLÜ SAYILAR</dc:title>
  <dc:creator>serkan</dc:creator>
  <cp:lastModifiedBy>baran</cp:lastModifiedBy>
  <cp:revision>14</cp:revision>
  <dcterms:created xsi:type="dcterms:W3CDTF">2012-01-04T18:30:03Z</dcterms:created>
  <dcterms:modified xsi:type="dcterms:W3CDTF">2013-05-05T16:56:05Z</dcterms:modified>
</cp:coreProperties>
</file>