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3" r:id="rId2"/>
    <p:sldId id="304" r:id="rId3"/>
    <p:sldId id="305" r:id="rId4"/>
    <p:sldId id="330" r:id="rId5"/>
    <p:sldId id="331" r:id="rId6"/>
    <p:sldId id="332" r:id="rId7"/>
    <p:sldId id="333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302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39" d="100"/>
          <a:sy n="3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3649F-CE49-4C33-B787-246F495F2E68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18ED8-BCF2-47CB-9D35-E194EAB9F9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0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3080-D55F-4CD1-83BE-7502BA7F4F1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82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37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59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71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2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6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11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88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83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4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7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07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81AF-64AB-4F59-8ABF-E5EDD18E9843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F93EA-B920-4771-84B9-1B84542AB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9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27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3.bin"/><Relationship Id="rId3" Type="http://schemas.openxmlformats.org/officeDocument/2006/relationships/image" Target="../media/image38.png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8.png"/><Relationship Id="rId9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png"/><Relationship Id="rId11" Type="http://schemas.openxmlformats.org/officeDocument/2006/relationships/image" Target="../media/image71.wmf"/><Relationship Id="rId5" Type="http://schemas.openxmlformats.org/officeDocument/2006/relationships/image" Target="../media/image74.png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73.png"/><Relationship Id="rId9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4.png"/><Relationship Id="rId4" Type="http://schemas.openxmlformats.org/officeDocument/2006/relationships/image" Target="../media/image8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95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6.pn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34.png"/><Relationship Id="rId4" Type="http://schemas.openxmlformats.org/officeDocument/2006/relationships/image" Target="../media/image1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7.png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6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6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6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44.png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9.pn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68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  <a:solidFill>
            <a:srgbClr val="FFCCFF">
              <a:alpha val="30196"/>
            </a:srgb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</a:rPr>
              <a:t>BAĞIMSIZ OLASILIK </a:t>
            </a:r>
            <a:br>
              <a:rPr lang="tr-TR" sz="7200" b="1" dirty="0" smtClean="0">
                <a:solidFill>
                  <a:srgbClr val="FF0000"/>
                </a:solidFill>
              </a:rPr>
            </a:br>
            <a:r>
              <a:rPr lang="tr-TR" sz="7200" b="1" dirty="0" smtClean="0">
                <a:solidFill>
                  <a:srgbClr val="FF0000"/>
                </a:solidFill>
              </a:rPr>
              <a:t>VE </a:t>
            </a:r>
            <a:br>
              <a:rPr lang="tr-TR" sz="7200" b="1" dirty="0" smtClean="0">
                <a:solidFill>
                  <a:srgbClr val="FF0000"/>
                </a:solidFill>
              </a:rPr>
            </a:br>
            <a:r>
              <a:rPr lang="tr-TR" sz="7200" b="1" dirty="0" smtClean="0">
                <a:solidFill>
                  <a:srgbClr val="FF0000"/>
                </a:solidFill>
              </a:rPr>
              <a:t>BAĞIMLI OLSAILIK</a:t>
            </a:r>
            <a:endParaRPr lang="tr-T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9512" y="188640"/>
            <a:ext cx="8785101" cy="1200329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ÖRNEK–8):</a:t>
            </a:r>
            <a:r>
              <a:rPr lang="tr-TR" altLang="zh-CN" dirty="0" smtClean="0"/>
              <a:t> </a:t>
            </a:r>
            <a:r>
              <a:rPr lang="tr-TR" altLang="zh-CN" dirty="0"/>
              <a:t>Bir torbada 4 kırmızı,5 yeşil,3 mavi renkte bilye </a:t>
            </a:r>
            <a:r>
              <a:rPr lang="tr-TR" altLang="zh-CN" dirty="0" smtClean="0"/>
              <a:t>vardır. Torbaya </a:t>
            </a:r>
            <a:r>
              <a:rPr lang="tr-TR" altLang="zh-CN" dirty="0"/>
              <a:t>geri atılmak şartıyla arka arkaya rastgele bilyeler çekilecektir.3 bilye çekildiğinde birincisinin yeşil ,ikincisinin </a:t>
            </a:r>
            <a:r>
              <a:rPr lang="tr-TR" altLang="zh-CN" dirty="0" smtClean="0"/>
              <a:t>kırmızı, üçüncüsünün </a:t>
            </a:r>
            <a:r>
              <a:rPr lang="tr-TR" altLang="zh-CN" dirty="0"/>
              <a:t>kırmızı renk gelme olasılığı aşağıdakilerden hangisidir? </a:t>
            </a:r>
            <a:r>
              <a:rPr lang="tr-TR" altLang="zh-CN" dirty="0">
                <a:solidFill>
                  <a:srgbClr val="FF0000"/>
                </a:solidFill>
              </a:rPr>
              <a:t>(Bağımsız olay</a:t>
            </a:r>
            <a:r>
              <a:rPr lang="tr-TR" altLang="zh-CN" dirty="0" smtClean="0">
                <a:solidFill>
                  <a:srgbClr val="FF0000"/>
                </a:solidFill>
              </a:rPr>
              <a:t>)</a:t>
            </a:r>
            <a:endParaRPr lang="tr-TR" altLang="zh-CN" dirty="0">
              <a:solidFill>
                <a:srgbClr val="FF0000"/>
              </a:solidFill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6" y="1657147"/>
            <a:ext cx="81205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11766" y="1586206"/>
            <a:ext cx="2044010" cy="10507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9387" y="2996952"/>
            <a:ext cx="8785226" cy="92333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ÖRNEK–9):</a:t>
            </a:r>
            <a:r>
              <a:rPr lang="tr-TR" altLang="zh-CN" dirty="0" smtClean="0"/>
              <a:t> </a:t>
            </a:r>
            <a:r>
              <a:rPr lang="tr-TR" altLang="zh-CN" dirty="0"/>
              <a:t>Bir torbaya 7’den 15’e kadar numaralandırılmış 9 top konuyor. Torbaya geri atılmak şartıyla arka arkaya rastgele çekilen 3 topun üzerindeki sayıların bir basamaklı sayı olma olasılığı kaçtır? </a:t>
            </a:r>
            <a:r>
              <a:rPr lang="tr-TR" altLang="zh-CN" dirty="0">
                <a:solidFill>
                  <a:srgbClr val="FF0000"/>
                </a:solidFill>
              </a:rPr>
              <a:t>(Bağımsız olay</a:t>
            </a:r>
            <a:r>
              <a:rPr lang="tr-TR" altLang="zh-CN" dirty="0" smtClean="0">
                <a:solidFill>
                  <a:srgbClr val="FF0000"/>
                </a:solidFill>
              </a:rPr>
              <a:t>)</a:t>
            </a:r>
            <a:endParaRPr lang="tr-TR" altLang="zh-CN" dirty="0">
              <a:solidFill>
                <a:srgbClr val="FF0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4960" y="5484564"/>
            <a:ext cx="259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dirty="0">
                <a:solidFill>
                  <a:srgbClr val="FF0000"/>
                </a:solidFill>
              </a:rPr>
              <a:t>7,8,9</a:t>
            </a:r>
            <a:r>
              <a:rPr lang="tr-TR" dirty="0"/>
              <a:t>,10,11,12,13,14,15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5" name="Nesne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98993"/>
              </p:ext>
            </p:extLst>
          </p:nvPr>
        </p:nvGraphicFramePr>
        <p:xfrm>
          <a:off x="1828987" y="4149080"/>
          <a:ext cx="5486150" cy="81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Denklem" r:id="rId4" imgW="2641600" imgH="393700" progId="Equation.3">
                  <p:embed/>
                </p:oleObj>
              </mc:Choice>
              <mc:Fallback>
                <p:oleObj name="Denklem" r:id="rId4" imgW="26416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987" y="4149080"/>
                        <a:ext cx="5486150" cy="812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7" name="Nesn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29533"/>
              </p:ext>
            </p:extLst>
          </p:nvPr>
        </p:nvGraphicFramePr>
        <p:xfrm>
          <a:off x="3131840" y="5172866"/>
          <a:ext cx="4176464" cy="99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Denklem" r:id="rId6" imgW="1651000" imgH="393700" progId="Equation.3">
                  <p:embed/>
                </p:oleObj>
              </mc:Choice>
              <mc:Fallback>
                <p:oleObj name="Denklem" r:id="rId6" imgW="16510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172866"/>
                        <a:ext cx="4176464" cy="99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059832" y="4149080"/>
            <a:ext cx="1152128" cy="9361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2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79388" y="116632"/>
            <a:ext cx="8785225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sz="2000" b="1" dirty="0" smtClean="0">
                <a:solidFill>
                  <a:srgbClr val="FF0000"/>
                </a:solidFill>
              </a:rPr>
              <a:t>ÖRNEK-10)</a:t>
            </a:r>
            <a:r>
              <a:rPr lang="tr-TR" sz="2000" b="1" dirty="0" smtClean="0"/>
              <a:t> </a:t>
            </a:r>
            <a:r>
              <a:rPr lang="tr-TR" sz="2000" b="1" dirty="0"/>
              <a:t>5 tane madeni para birlikte atılıyor. Bu paralardan en az birinin yazı gelme olasılığı kaçtır</a:t>
            </a:r>
            <a:r>
              <a:rPr lang="tr-TR" sz="2000" b="1" dirty="0" smtClean="0"/>
              <a:t>? </a:t>
            </a:r>
            <a:r>
              <a:rPr lang="tr-TR" altLang="zh-CN" sz="2000" b="1" dirty="0">
                <a:solidFill>
                  <a:srgbClr val="FF0000"/>
                </a:solidFill>
              </a:rPr>
              <a:t>(Bağımsız olay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)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83893" y="2260903"/>
            <a:ext cx="3179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2000" b="1" dirty="0"/>
              <a:t>Hepsinin tura gelme olasılığı</a:t>
            </a:r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773579"/>
              </p:ext>
            </p:extLst>
          </p:nvPr>
        </p:nvGraphicFramePr>
        <p:xfrm>
          <a:off x="3779837" y="2038683"/>
          <a:ext cx="24479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2" name="Denklem" r:id="rId4" imgW="1129810" imgH="393529" progId="Equation.3">
                  <p:embed/>
                </p:oleObj>
              </mc:Choice>
              <mc:Fallback>
                <p:oleObj name="Denklem" r:id="rId4" imgW="11298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7" y="2038683"/>
                        <a:ext cx="24479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6516216" y="2260903"/>
            <a:ext cx="733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2000" b="1" dirty="0"/>
              <a:t>veya </a:t>
            </a:r>
          </a:p>
        </p:txBody>
      </p:sp>
      <p:graphicFrame>
        <p:nvGraphicFramePr>
          <p:cNvPr id="15" name="Nesne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711752"/>
              </p:ext>
            </p:extLst>
          </p:nvPr>
        </p:nvGraphicFramePr>
        <p:xfrm>
          <a:off x="7417535" y="2005663"/>
          <a:ext cx="1295400" cy="9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3" name="Denklem" r:id="rId6" imgW="558558" imgH="393529" progId="Equation.3">
                  <p:embed/>
                </p:oleObj>
              </mc:Choice>
              <mc:Fallback>
                <p:oleObj name="Denklem" r:id="rId6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535" y="2005663"/>
                        <a:ext cx="1295400" cy="9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194378" y="3475907"/>
            <a:ext cx="3518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2000" b="1"/>
              <a:t>En az birinin yazı gelme olasılığı</a:t>
            </a:r>
          </a:p>
        </p:txBody>
      </p:sp>
      <p:graphicFrame>
        <p:nvGraphicFramePr>
          <p:cNvPr id="17" name="Nesn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659138"/>
              </p:ext>
            </p:extLst>
          </p:nvPr>
        </p:nvGraphicFramePr>
        <p:xfrm>
          <a:off x="3743970" y="3246726"/>
          <a:ext cx="1656060" cy="85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4" name="Denklem" r:id="rId8" imgW="748975" imgH="393529" progId="Equation.3">
                  <p:embed/>
                </p:oleObj>
              </mc:Choice>
              <mc:Fallback>
                <p:oleObj name="Denklem" r:id="rId8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970" y="3246726"/>
                        <a:ext cx="1656060" cy="858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50634"/>
              </p:ext>
            </p:extLst>
          </p:nvPr>
        </p:nvGraphicFramePr>
        <p:xfrm>
          <a:off x="2019300" y="1052513"/>
          <a:ext cx="50307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name="Denklem" r:id="rId10" imgW="2476440" imgH="393480" progId="Equation.3">
                  <p:embed/>
                </p:oleObj>
              </mc:Choice>
              <mc:Fallback>
                <p:oleObj name="Denklem" r:id="rId10" imgW="2476440" imgH="393480" progId="Equation.3">
                  <p:embed/>
                  <p:pic>
                    <p:nvPicPr>
                      <p:cNvPr id="0" name="Nesn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052513"/>
                        <a:ext cx="50307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1985330" y="980728"/>
            <a:ext cx="1002493" cy="9017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5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388" y="116632"/>
            <a:ext cx="8713787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sz="2000" b="1" dirty="0">
                <a:solidFill>
                  <a:srgbClr val="FF0000"/>
                </a:solidFill>
              </a:rPr>
              <a:t>ÖRNEK-10)</a:t>
            </a:r>
            <a:r>
              <a:rPr lang="tr-TR" sz="2000" b="1" dirty="0"/>
              <a:t> Bir torbada 4 mavi,3 kırmızı bilye vardır. Torbadan rast gele iki bilye çekiliyor. Çekilen bilyelerden en az birinin kırmızı olma olasılığı kaçtır</a:t>
            </a:r>
            <a:r>
              <a:rPr lang="tr-TR" sz="2000" b="1" dirty="0" smtClean="0"/>
              <a:t>? </a:t>
            </a:r>
            <a:r>
              <a:rPr lang="tr-TR" altLang="zh-CN" sz="2000" b="1" dirty="0"/>
              <a:t>(Bağımsız olay</a:t>
            </a:r>
            <a:r>
              <a:rPr lang="tr-TR" altLang="zh-CN" sz="2000" b="1" dirty="0" smtClean="0"/>
              <a:t>)</a:t>
            </a:r>
            <a:endParaRPr lang="tr-TR" sz="20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37" y="1346200"/>
            <a:ext cx="3168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95288" y="2099469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dirty="0"/>
              <a:t>İkisinin mavi olması</a:t>
            </a: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/>
        </p:nvGraphicFramePr>
        <p:xfrm>
          <a:off x="755650" y="2492375"/>
          <a:ext cx="15128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Denklem" r:id="rId4" imgW="647419" imgH="393529" progId="Equation.3">
                  <p:embed/>
                </p:oleObj>
              </mc:Choice>
              <mc:Fallback>
                <p:oleObj name="Denklem" r:id="rId4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92375"/>
                        <a:ext cx="15128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40200" y="2099469"/>
            <a:ext cx="318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dirty="0"/>
              <a:t>En az birinin kırmızı  olması</a:t>
            </a:r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/>
        </p:nvGraphicFramePr>
        <p:xfrm>
          <a:off x="4716463" y="2492375"/>
          <a:ext cx="16557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Denklem" r:id="rId6" imgW="748975" imgH="393529" progId="Equation.3">
                  <p:embed/>
                </p:oleObj>
              </mc:Choice>
              <mc:Fallback>
                <p:oleObj name="Denklem" r:id="rId6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92375"/>
                        <a:ext cx="1655762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959224" y="1279525"/>
            <a:ext cx="792163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0825" y="3509505"/>
            <a:ext cx="8713788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sz="2000" b="1" dirty="0">
                <a:solidFill>
                  <a:srgbClr val="FF0000"/>
                </a:solidFill>
              </a:rPr>
              <a:t>ÖRNEK-11)</a:t>
            </a:r>
            <a:r>
              <a:rPr lang="tr-TR" sz="2000" b="1" dirty="0"/>
              <a:t> Bir torbada 4 mavi,3 kırmızı bilye vardır. Torbadan rast gele iki bilye çekiliyor. Çekilen bilyelerden en az birinin mavi olma olasılığı kaçtır</a:t>
            </a:r>
            <a:r>
              <a:rPr lang="tr-TR" sz="2000" b="1" dirty="0" smtClean="0"/>
              <a:t>?</a:t>
            </a:r>
            <a:r>
              <a:rPr lang="tr-TR" altLang="zh-CN" sz="2000" dirty="0"/>
              <a:t> </a:t>
            </a:r>
            <a:r>
              <a:rPr lang="tr-TR" altLang="zh-CN" sz="2000" b="1" dirty="0"/>
              <a:t>(Bağımsız olay</a:t>
            </a:r>
            <a:r>
              <a:rPr lang="tr-TR" altLang="zh-CN" sz="2000" b="1" dirty="0" smtClean="0"/>
              <a:t>)</a:t>
            </a:r>
            <a:endParaRPr lang="tr-TR" sz="2000" b="1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388778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23850" y="5446791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dirty="0"/>
              <a:t>İkisinin kırmızı  olması</a:t>
            </a:r>
          </a:p>
        </p:txBody>
      </p:sp>
      <p:graphicFrame>
        <p:nvGraphicFramePr>
          <p:cNvPr id="12" name="Nesn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89404"/>
              </p:ext>
            </p:extLst>
          </p:nvPr>
        </p:nvGraphicFramePr>
        <p:xfrm>
          <a:off x="954882" y="5908914"/>
          <a:ext cx="122396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2" name="Denklem" r:id="rId9" imgW="647419" imgH="393529" progId="Equation.3">
                  <p:embed/>
                </p:oleObj>
              </mc:Choice>
              <mc:Fallback>
                <p:oleObj name="Denklem" r:id="rId9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882" y="5908914"/>
                        <a:ext cx="1223962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392409" y="4525168"/>
            <a:ext cx="962897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779838" y="5446791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dirty="0"/>
              <a:t>En az birinin mavi  olması</a:t>
            </a:r>
          </a:p>
        </p:txBody>
      </p:sp>
      <p:graphicFrame>
        <p:nvGraphicFramePr>
          <p:cNvPr id="16" name="Nesne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10706"/>
              </p:ext>
            </p:extLst>
          </p:nvPr>
        </p:nvGraphicFramePr>
        <p:xfrm>
          <a:off x="4656932" y="5890339"/>
          <a:ext cx="12239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Denklem" r:id="rId11" imgW="748975" imgH="393529" progId="Equation.3">
                  <p:embed/>
                </p:oleObj>
              </mc:Choice>
              <mc:Fallback>
                <p:oleObj name="Denklem" r:id="rId11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32" y="5890339"/>
                        <a:ext cx="12239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1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 animBg="1"/>
      <p:bldP spid="9" grpId="0" animBg="1"/>
      <p:bldP spid="11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7504" y="155645"/>
            <a:ext cx="8857109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 dirty="0">
                <a:solidFill>
                  <a:srgbClr val="FF0000"/>
                </a:solidFill>
              </a:rPr>
              <a:t>ÖRNEK-12)</a:t>
            </a:r>
            <a:r>
              <a:rPr lang="tr-TR" sz="2000" b="1" dirty="0"/>
              <a:t> Birlikte atılan hilesiz 3 madeni paradan en çok birinin tura gelme olasılığı kaçtır</a:t>
            </a:r>
            <a:r>
              <a:rPr lang="tr-TR" sz="2000" b="1" dirty="0" smtClean="0"/>
              <a:t>? </a:t>
            </a:r>
            <a:r>
              <a:rPr lang="tr-TR" altLang="zh-CN" sz="2000" b="1" dirty="0">
                <a:solidFill>
                  <a:srgbClr val="FF0000"/>
                </a:solidFill>
              </a:rPr>
              <a:t>(Bağımsız olay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)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02650"/>
            <a:ext cx="36004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50825" y="1812132"/>
            <a:ext cx="2950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b="1" dirty="0"/>
              <a:t>Üçünün  yazı gelmesi olasılığı</a:t>
            </a: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116013" y="2205038"/>
          <a:ext cx="15113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" name="Denklem" r:id="rId4" imgW="723586" imgH="393529" progId="Equation.3">
                  <p:embed/>
                </p:oleObj>
              </mc:Choice>
              <mc:Fallback>
                <p:oleObj name="Denklem" r:id="rId4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05038"/>
                        <a:ext cx="15113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067175" y="1812132"/>
            <a:ext cx="360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b="1" dirty="0"/>
              <a:t>En çok  birinin Tura gelmesi olasılığı </a:t>
            </a:r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5435600" y="2133600"/>
          <a:ext cx="1295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0" name="Denklem" r:id="rId6" imgW="596641" imgH="393529" progId="Equation.3">
                  <p:embed/>
                </p:oleObj>
              </mc:Choice>
              <mc:Fallback>
                <p:oleObj name="Denklem" r:id="rId6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133600"/>
                        <a:ext cx="1295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715120" y="946841"/>
            <a:ext cx="792162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107504" y="3114745"/>
            <a:ext cx="8857109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 dirty="0">
                <a:solidFill>
                  <a:srgbClr val="FF0000"/>
                </a:solidFill>
              </a:rPr>
              <a:t>ÖRNEK-13)</a:t>
            </a:r>
            <a:r>
              <a:rPr lang="tr-TR" sz="2000" b="1" dirty="0"/>
              <a:t> Bir torbada 4 bordo,3 beyaz bilye vardır. Torbadan rast gele iki bilye çekiliyor. Çekilen bilyelerin farklı renkte olması olasılığı kaçtır</a:t>
            </a:r>
            <a:r>
              <a:rPr lang="tr-TR" sz="2000" b="1" dirty="0" smtClean="0"/>
              <a:t>?</a:t>
            </a:r>
            <a:r>
              <a:rPr lang="tr-TR" altLang="zh-CN" sz="2000" dirty="0"/>
              <a:t> </a:t>
            </a:r>
            <a:r>
              <a:rPr lang="tr-TR" altLang="zh-CN" sz="2000" b="1" dirty="0">
                <a:solidFill>
                  <a:srgbClr val="FF0000"/>
                </a:solidFill>
              </a:rPr>
              <a:t>(Bağımsız olay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)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860800"/>
            <a:ext cx="35274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67544" y="4949548"/>
            <a:ext cx="1370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b="1" dirty="0"/>
              <a:t>Bordo Beyaz</a:t>
            </a:r>
          </a:p>
        </p:txBody>
      </p:sp>
      <p:sp>
        <p:nvSpPr>
          <p:cNvPr id="68623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1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723182"/>
              </p:ext>
            </p:extLst>
          </p:nvPr>
        </p:nvGraphicFramePr>
        <p:xfrm>
          <a:off x="399265" y="5589240"/>
          <a:ext cx="17287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1" name="Denklem" r:id="rId9" imgW="914400" imgH="393700" progId="Equation.3">
                  <p:embed/>
                </p:oleObj>
              </mc:Choice>
              <mc:Fallback>
                <p:oleObj name="Denklem" r:id="rId9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65" y="5589240"/>
                        <a:ext cx="17287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2822030" y="4949548"/>
            <a:ext cx="1370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b="1" dirty="0"/>
              <a:t>Beyaz Bordo</a:t>
            </a:r>
          </a:p>
        </p:txBody>
      </p:sp>
      <p:sp>
        <p:nvSpPr>
          <p:cNvPr id="68626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1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9393"/>
              </p:ext>
            </p:extLst>
          </p:nvPr>
        </p:nvGraphicFramePr>
        <p:xfrm>
          <a:off x="2627313" y="5517232"/>
          <a:ext cx="18002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2" name="Denklem" r:id="rId11" imgW="914400" imgH="393700" progId="Equation.3">
                  <p:embed/>
                </p:oleObj>
              </mc:Choice>
              <mc:Fallback>
                <p:oleObj name="Denklem" r:id="rId11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517232"/>
                        <a:ext cx="180022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5958641" y="4836319"/>
            <a:ext cx="2777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b="1" dirty="0"/>
              <a:t>Bordo Beyaz + Beyaz Bordo</a:t>
            </a:r>
          </a:p>
        </p:txBody>
      </p:sp>
      <p:sp>
        <p:nvSpPr>
          <p:cNvPr id="68629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17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43093"/>
              </p:ext>
            </p:extLst>
          </p:nvPr>
        </p:nvGraphicFramePr>
        <p:xfrm>
          <a:off x="7011570" y="5445224"/>
          <a:ext cx="1079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3" name="Denklem" r:id="rId13" imgW="533169" imgH="393529" progId="Equation.3">
                  <p:embed/>
                </p:oleObj>
              </mc:Choice>
              <mc:Fallback>
                <p:oleObj name="Denklem" r:id="rId13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570" y="5445224"/>
                        <a:ext cx="10795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2700338" y="3789363"/>
            <a:ext cx="792162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9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5" grpId="0"/>
      <p:bldP spid="71688" grpId="0"/>
      <p:bldP spid="71691" grpId="0" animBg="1"/>
      <p:bldP spid="71692" grpId="0" animBg="1"/>
      <p:bldP spid="71694" grpId="0"/>
      <p:bldP spid="71697" grpId="0"/>
      <p:bldP spid="71700" grpId="0"/>
      <p:bldP spid="717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2486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219700" y="3789363"/>
          <a:ext cx="20161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Denklem" r:id="rId4" imgW="901309" imgH="393529" progId="Equation.3">
                  <p:embed/>
                </p:oleObj>
              </mc:Choice>
              <mc:Fallback>
                <p:oleObj name="Denklem" r:id="rId4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789363"/>
                        <a:ext cx="20161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28797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124075" y="2349500"/>
            <a:ext cx="647700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6790728" y="2781300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35935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79388" y="139075"/>
            <a:ext cx="8857108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>
                <a:solidFill>
                  <a:srgbClr val="FF0000"/>
                </a:solidFill>
              </a:rPr>
              <a:t>ÖRNEK-13)</a:t>
            </a:r>
            <a:r>
              <a:rPr lang="tr-TR" sz="2000" b="1"/>
              <a:t>  İki torbadan 1.sinde 5 mavi,3 kırmızı bilye,2.sinde 4 mavi,2 kırmızı bilye vardır.Her iki torbadan birer bilye çekiliyor.Çekilen bilyelerin 1.sinde mavi,2.sinde kırmızı olma olasılığı kaçtır? 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38163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26638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26654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3635375" y="4797425"/>
          <a:ext cx="22320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Denklem" r:id="rId6" imgW="977476" imgH="393529" progId="Equation.3">
                  <p:embed/>
                </p:oleObj>
              </mc:Choice>
              <mc:Fallback>
                <p:oleObj name="Denklem" r:id="rId6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7425"/>
                        <a:ext cx="22320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555875" y="1268413"/>
            <a:ext cx="863600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666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B7C54D-FDD3-46F2-A58D-9AD8B098089A}" type="slidenum">
              <a:rPr lang="tr-TR" b="0" smtClean="0"/>
              <a:pPr eaLnBrk="1" hangingPunct="1"/>
              <a:t>15</a:t>
            </a:fld>
            <a:endParaRPr lang="tr-TR" b="0" smtClean="0"/>
          </a:p>
        </p:txBody>
      </p:sp>
      <p:sp>
        <p:nvSpPr>
          <p:cNvPr id="2" name="Dikdörtgen 1"/>
          <p:cNvSpPr/>
          <p:nvPr/>
        </p:nvSpPr>
        <p:spPr>
          <a:xfrm>
            <a:off x="6879317" y="1436965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9963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07504" y="139075"/>
            <a:ext cx="8857109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>
                <a:solidFill>
                  <a:srgbClr val="FF0000"/>
                </a:solidFill>
              </a:rPr>
              <a:t>ÖRNEK-14)</a:t>
            </a:r>
            <a:r>
              <a:rPr lang="tr-TR" sz="2000" b="1"/>
              <a:t>  İki torbadan 1.sinde 5 mavi,3 kırmızı bilye,2.sinde 4 mavi,2 kırmızı bilye vardır.Her iki torbadan birer bilye çekiliyor.Çekilen bilyelerin 1.sinde mavi,2.sinde kırmızı olma olasılığı kaçtır? 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33845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26638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26638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3419475" y="4797425"/>
          <a:ext cx="20891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Denklem" r:id="rId6" imgW="888614" imgH="393529" progId="Equation.3">
                  <p:embed/>
                </p:oleObj>
              </mc:Choice>
              <mc:Fallback>
                <p:oleObj name="Denklem" r:id="rId6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97425"/>
                        <a:ext cx="20891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651500" y="1125538"/>
            <a:ext cx="863600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7156207" y="1436965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/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3317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61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79512" y="139075"/>
            <a:ext cx="8785101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 dirty="0">
                <a:solidFill>
                  <a:srgbClr val="FF0000"/>
                </a:solidFill>
              </a:rPr>
              <a:t>ÖRNEK-15)</a:t>
            </a:r>
            <a:r>
              <a:rPr lang="tr-TR" sz="2000" b="1" dirty="0"/>
              <a:t>  İki torbadan 1.sinde 5 mavi,3 kırmızı bilye,2.sinde 4 mavi,2 kırmızı bilye </a:t>
            </a:r>
            <a:r>
              <a:rPr lang="tr-TR" sz="2000" b="1" dirty="0" err="1"/>
              <a:t>vardır.Her</a:t>
            </a:r>
            <a:r>
              <a:rPr lang="tr-TR" sz="2000" b="1" dirty="0"/>
              <a:t> iki torbadan birer bilye </a:t>
            </a:r>
            <a:r>
              <a:rPr lang="tr-TR" sz="2000" b="1" dirty="0" err="1"/>
              <a:t>çekiliyor.Çekilen</a:t>
            </a:r>
            <a:r>
              <a:rPr lang="tr-TR" sz="2000" b="1" dirty="0"/>
              <a:t> bilyelerin her ikisinin de mavi  olma olasılığı kaçtır?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26638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203575" y="4652963"/>
          <a:ext cx="20875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Denklem" r:id="rId4" imgW="965200" imgH="393700" progId="Equation.3">
                  <p:embed/>
                </p:oleObj>
              </mc:Choice>
              <mc:Fallback>
                <p:oleObj name="Denklem" r:id="rId4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652963"/>
                        <a:ext cx="20875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26654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3743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635375" y="1052513"/>
            <a:ext cx="863600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71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FE4BF1-6F8C-4250-BBA4-32FFDD00B038}" type="slidenum">
              <a:rPr lang="tr-TR" b="0" smtClean="0"/>
              <a:pPr eaLnBrk="1" hangingPunct="1"/>
              <a:t>17</a:t>
            </a:fld>
            <a:endParaRPr lang="tr-TR" b="0" smtClean="0"/>
          </a:p>
        </p:txBody>
      </p:sp>
      <p:sp>
        <p:nvSpPr>
          <p:cNvPr id="11" name="Dikdörtgen 10"/>
          <p:cNvSpPr/>
          <p:nvPr/>
        </p:nvSpPr>
        <p:spPr>
          <a:xfrm>
            <a:off x="7020272" y="1284258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2456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7578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23850" y="1650375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sz="2000" b="1">
                <a:solidFill>
                  <a:srgbClr val="FF0000"/>
                </a:solidFill>
              </a:rPr>
              <a:t>ÖRNEK–16):</a:t>
            </a:r>
            <a:r>
              <a:rPr lang="tr-TR" sz="2000" b="1"/>
              <a:t>                                          Bir torbada 3 sarı,4 kırmızı,5 mavi bilye vardır. Torbadan çekilen bilye yerine konma koşulu ile Torbadan arka arkaya çekilen iki bilyeden birincisinin kırmızı,ikincisinin sarı gelme olasılığı kaçtır?  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0350"/>
            <a:ext cx="1597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211638" y="4581525"/>
          <a:ext cx="25923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Denklem" r:id="rId4" imgW="1155700" imgH="393700" progId="Equation.3">
                  <p:embed/>
                </p:oleObj>
              </mc:Choice>
              <mc:Fallback>
                <p:oleObj name="Denklem" r:id="rId4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581525"/>
                        <a:ext cx="25923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36004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20145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411413" y="2708275"/>
            <a:ext cx="863600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7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4D8E95-4561-4143-95D7-47BD96A525FB}" type="slidenum">
              <a:rPr lang="tr-TR" b="0" smtClean="0"/>
              <a:pPr eaLnBrk="1" hangingPunct="1"/>
              <a:t>18</a:t>
            </a:fld>
            <a:endParaRPr lang="tr-TR" b="0" smtClean="0"/>
          </a:p>
        </p:txBody>
      </p:sp>
      <p:sp>
        <p:nvSpPr>
          <p:cNvPr id="10" name="Dikdörtgen 9"/>
          <p:cNvSpPr/>
          <p:nvPr/>
        </p:nvSpPr>
        <p:spPr>
          <a:xfrm>
            <a:off x="6879317" y="2940020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/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15882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33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50825" y="2002106"/>
            <a:ext cx="8713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sz="2000" b="1">
                <a:solidFill>
                  <a:srgbClr val="FF0000"/>
                </a:solidFill>
              </a:rPr>
              <a:t>ÖRNEK–17):</a:t>
            </a:r>
            <a:r>
              <a:rPr lang="tr-TR" sz="2000" b="1"/>
              <a:t>                                        Bir torbada 2 yeşil, 3 mavi,4 sarı top vardır. Bir madeni para havaya atılıyor ve torbadan rastgele bir top çekiliyor. Paranın tura ve topun sarı gelme olasılığı kaçtır? (Paranın tura, topun sarı gelme olasılığı kaçtır?)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1987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37449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4211638" y="4581525"/>
          <a:ext cx="18732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Denklem" r:id="rId5" imgW="888614" imgH="393529" progId="Equation.3">
                  <p:embed/>
                </p:oleObj>
              </mc:Choice>
              <mc:Fallback>
                <p:oleObj name="Denklem" r:id="rId5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581525"/>
                        <a:ext cx="18732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05263"/>
            <a:ext cx="1987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067175" y="3068638"/>
            <a:ext cx="863600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761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B35396-5D05-4E3F-A75F-6BAE531CC823}" type="slidenum">
              <a:rPr lang="tr-TR" b="0" smtClean="0"/>
              <a:pPr eaLnBrk="1" hangingPunct="1"/>
              <a:t>19</a:t>
            </a:fld>
            <a:endParaRPr lang="tr-TR" b="0" smtClean="0"/>
          </a:p>
        </p:txBody>
      </p:sp>
      <p:sp>
        <p:nvSpPr>
          <p:cNvPr id="11" name="Dikdörtgen 10"/>
          <p:cNvSpPr/>
          <p:nvPr/>
        </p:nvSpPr>
        <p:spPr>
          <a:xfrm>
            <a:off x="7037613" y="3300383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/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42500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3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192688" cy="1470025"/>
          </a:xfr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BAĞIMSIZ BİR OLAYIN OLASILIĞI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4293096"/>
            <a:ext cx="8928991" cy="2279104"/>
          </a:xfr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tr-TR" sz="4400" b="1" dirty="0" smtClean="0">
                <a:solidFill>
                  <a:srgbClr val="FF0000"/>
                </a:solidFill>
              </a:rPr>
              <a:t>                  BURÇİN BEKLER</a:t>
            </a:r>
            <a:endParaRPr lang="tr-TR" sz="4400" b="1" dirty="0" smtClean="0">
              <a:solidFill>
                <a:srgbClr val="FF0000"/>
              </a:solidFill>
            </a:endParaRPr>
          </a:p>
          <a:p>
            <a:pPr algn="l"/>
            <a:r>
              <a:rPr lang="tr-TR" sz="3500" b="1" dirty="0" smtClean="0">
                <a:solidFill>
                  <a:srgbClr val="FF0000"/>
                </a:solidFill>
              </a:rPr>
              <a:t>                  MATEMATİK </a:t>
            </a:r>
            <a:r>
              <a:rPr lang="tr-TR" sz="3500" b="1" dirty="0" smtClean="0">
                <a:solidFill>
                  <a:srgbClr val="FF0000"/>
                </a:solidFill>
              </a:rPr>
              <a:t>ÖĞRETMENİ</a:t>
            </a:r>
          </a:p>
          <a:p>
            <a:pPr algn="r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9306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364163" y="1844675"/>
          <a:ext cx="18732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Denklem" r:id="rId4" imgW="888614" imgH="393529" progId="Equation.3">
                  <p:embed/>
                </p:oleObj>
              </mc:Choice>
              <mc:Fallback>
                <p:oleObj name="Denklem" r:id="rId4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844675"/>
                        <a:ext cx="18732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555875" y="981075"/>
            <a:ext cx="792163" cy="7921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7848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Rectangle 11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5724525" y="4581525"/>
          <a:ext cx="187166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3" name="Denklem" r:id="rId7" imgW="723586" imgH="393529" progId="Equation.3">
                  <p:embed/>
                </p:oleObj>
              </mc:Choice>
              <mc:Fallback>
                <p:oleObj name="Denklem" r:id="rId7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81525"/>
                        <a:ext cx="1871663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971550" y="3789363"/>
            <a:ext cx="792163" cy="792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787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588E1F-D9C0-4CCF-8266-7D96CE7116F3}" type="slidenum">
              <a:rPr lang="tr-TR" b="0" smtClean="0"/>
              <a:pPr eaLnBrk="1" hangingPunct="1"/>
              <a:t>20</a:t>
            </a:fld>
            <a:endParaRPr lang="tr-TR" b="0" smtClean="0"/>
          </a:p>
        </p:txBody>
      </p:sp>
      <p:sp>
        <p:nvSpPr>
          <p:cNvPr id="12" name="Dikdörtgen 11"/>
          <p:cNvSpPr/>
          <p:nvPr/>
        </p:nvSpPr>
        <p:spPr>
          <a:xfrm>
            <a:off x="5508104" y="1242622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(Bağımsız olay)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773076" y="3985389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40576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4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8913"/>
            <a:ext cx="56165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6667"/>
              </p:ext>
            </p:extLst>
          </p:nvPr>
        </p:nvGraphicFramePr>
        <p:xfrm>
          <a:off x="1907704" y="4653136"/>
          <a:ext cx="2159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Denklem" r:id="rId4" imgW="901309" imgH="393529" progId="Equation.3">
                  <p:embed/>
                </p:oleObj>
              </mc:Choice>
              <mc:Fallback>
                <p:oleObj name="Denklem" r:id="rId4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653136"/>
                        <a:ext cx="21590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5108575" y="1844675"/>
            <a:ext cx="792163" cy="931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806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0CBD59-D14F-49C2-83EA-6C7B58D6E4A5}" type="slidenum">
              <a:rPr lang="tr-TR" b="0" smtClean="0"/>
              <a:pPr eaLnBrk="1" hangingPunct="1"/>
              <a:t>21</a:t>
            </a:fld>
            <a:endParaRPr lang="tr-TR" b="0" smtClean="0"/>
          </a:p>
        </p:txBody>
      </p:sp>
      <p:sp>
        <p:nvSpPr>
          <p:cNvPr id="7" name="Dikdörtgen 6"/>
          <p:cNvSpPr/>
          <p:nvPr/>
        </p:nvSpPr>
        <p:spPr>
          <a:xfrm>
            <a:off x="2051720" y="3717032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/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12653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18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8160"/>
            <a:ext cx="3970624" cy="9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04673"/>
              </p:ext>
            </p:extLst>
          </p:nvPr>
        </p:nvGraphicFramePr>
        <p:xfrm>
          <a:off x="2128319" y="2702515"/>
          <a:ext cx="67611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Denklem" r:id="rId5" imgW="3047760" imgH="393480" progId="Equation.3">
                  <p:embed/>
                </p:oleObj>
              </mc:Choice>
              <mc:Fallback>
                <p:oleObj name="Denklem" r:id="rId5" imgW="304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319" y="2702515"/>
                        <a:ext cx="6761163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6" y="4932712"/>
            <a:ext cx="3084686" cy="140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860033" y="1538160"/>
            <a:ext cx="877570" cy="931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995936" y="5167849"/>
            <a:ext cx="4975783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sz="2000" b="1" dirty="0" smtClean="0"/>
              <a:t>	Birinin Kırmızı, diğerinin </a:t>
            </a:r>
            <a:r>
              <a:rPr lang="tr-TR" sz="2000" b="1" dirty="0"/>
              <a:t>beyaz olması olasılığında Kırmızı ve beyaz olasılığı ile Beyaz ve Kırmızı olasılığı </a:t>
            </a:r>
            <a:r>
              <a:rPr lang="tr-TR" sz="2000" b="1" dirty="0" smtClean="0"/>
              <a:t>bulunur. Bu </a:t>
            </a:r>
            <a:r>
              <a:rPr lang="tr-TR" sz="2000" b="1" dirty="0"/>
              <a:t>iki olasılığın sonuçları toplanır.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32539" y="2924944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/>
              <a:t>(Bağımsız olay)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28587" y="3877017"/>
            <a:ext cx="1393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 smtClean="0"/>
              <a:t>(Ayrık </a:t>
            </a:r>
            <a:r>
              <a:rPr lang="tr-TR" altLang="zh-CN" sz="2000" b="1" dirty="0"/>
              <a:t>olay)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30740"/>
              </p:ext>
            </p:extLst>
          </p:nvPr>
        </p:nvGraphicFramePr>
        <p:xfrm>
          <a:off x="1791062" y="3689633"/>
          <a:ext cx="2748578" cy="83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Denklem" r:id="rId8" imgW="1295280" imgH="393480" progId="Equation.3">
                  <p:embed/>
                </p:oleObj>
              </mc:Choice>
              <mc:Fallback>
                <p:oleObj name="Denklem" r:id="rId8" imgW="1295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1062" y="3689633"/>
                        <a:ext cx="2748578" cy="83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716016" y="3931027"/>
            <a:ext cx="4255703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Ayrık iki olayın birlikte meydana gelme olasılığı, bu olayların olasılıkları toplamına eşittir.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1972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0"/>
      <p:bldP spid="11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" y="45720"/>
            <a:ext cx="6340192" cy="153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1293"/>
            <a:ext cx="3240360" cy="14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38" y="4688701"/>
            <a:ext cx="2736305" cy="17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757996"/>
            <a:ext cx="3456384" cy="92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27" y="1173161"/>
            <a:ext cx="3202881" cy="8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32240" y="1116804"/>
            <a:ext cx="736806" cy="931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59674"/>
              </p:ext>
            </p:extLst>
          </p:nvPr>
        </p:nvGraphicFramePr>
        <p:xfrm>
          <a:off x="255290" y="2348880"/>
          <a:ext cx="8607679" cy="113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4" name="Denklem" r:id="rId8" imgW="4813200" imgH="634680" progId="Equation.3">
                  <p:embed/>
                </p:oleObj>
              </mc:Choice>
              <mc:Fallback>
                <p:oleObj name="Denklem" r:id="rId8" imgW="4813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90" y="2348880"/>
                        <a:ext cx="8607679" cy="1136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09727"/>
              </p:ext>
            </p:extLst>
          </p:nvPr>
        </p:nvGraphicFramePr>
        <p:xfrm>
          <a:off x="4069356" y="3486117"/>
          <a:ext cx="3811241" cy="110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5" name="Denklem" r:id="rId10" imgW="2209800" imgH="635000" progId="Equation.3">
                  <p:embed/>
                </p:oleObj>
              </mc:Choice>
              <mc:Fallback>
                <p:oleObj name="Denklem" r:id="rId10" imgW="22098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356" y="3486117"/>
                        <a:ext cx="3811241" cy="1100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ikdörtgen 13"/>
          <p:cNvSpPr/>
          <p:nvPr/>
        </p:nvSpPr>
        <p:spPr>
          <a:xfrm>
            <a:off x="6948264" y="400990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16238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" y="116632"/>
            <a:ext cx="7164189" cy="15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19" y="2492896"/>
            <a:ext cx="5472608" cy="91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50964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23" y="1224046"/>
            <a:ext cx="3387605" cy="9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99253" y="1224046"/>
            <a:ext cx="736806" cy="931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95536" y="2751383"/>
            <a:ext cx="177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(Bağımsız olay)</a:t>
            </a:r>
          </a:p>
        </p:txBody>
      </p:sp>
    </p:spTree>
    <p:extLst>
      <p:ext uri="{BB962C8B-B14F-4D97-AF65-F5344CB8AC3E}">
        <p14:creationId xmlns:p14="http://schemas.microsoft.com/office/powerpoint/2010/main" val="31617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32539" y="2924944"/>
            <a:ext cx="163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/>
              <a:t>(</a:t>
            </a:r>
            <a:r>
              <a:rPr lang="tr-TR" altLang="zh-CN" sz="2000" b="1" dirty="0" smtClean="0"/>
              <a:t>Bağımlı </a:t>
            </a:r>
            <a:r>
              <a:rPr lang="tr-TR" altLang="zh-CN" sz="2000" b="1" dirty="0"/>
              <a:t>olay)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8" y="260648"/>
            <a:ext cx="74670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115616" y="1417017"/>
            <a:ext cx="1008112" cy="10758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18841"/>
              </p:ext>
            </p:extLst>
          </p:nvPr>
        </p:nvGraphicFramePr>
        <p:xfrm>
          <a:off x="382588" y="4005263"/>
          <a:ext cx="814863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Denklem" r:id="rId4" imgW="3835080" imgH="609480" progId="Equation.3">
                  <p:embed/>
                </p:oleObj>
              </mc:Choice>
              <mc:Fallback>
                <p:oleObj name="Denklem" r:id="rId4" imgW="38350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005263"/>
                        <a:ext cx="8148637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2071" y="2780928"/>
            <a:ext cx="163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Bağımlı </a:t>
            </a:r>
            <a:r>
              <a:rPr lang="tr-TR" altLang="zh-CN" sz="2000" b="1" dirty="0">
                <a:solidFill>
                  <a:srgbClr val="FF0000"/>
                </a:solidFill>
              </a:rPr>
              <a:t>olay)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58851"/>
              </p:ext>
            </p:extLst>
          </p:nvPr>
        </p:nvGraphicFramePr>
        <p:xfrm>
          <a:off x="511424" y="3789040"/>
          <a:ext cx="812115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Denklem" r:id="rId3" imgW="3822700" imgH="609600" progId="Equation.3">
                  <p:embed/>
                </p:oleObj>
              </mc:Choice>
              <mc:Fallback>
                <p:oleObj name="Denklem" r:id="rId3" imgW="38227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24" y="3789040"/>
                        <a:ext cx="8121152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" y="116632"/>
            <a:ext cx="7998321" cy="22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72200" y="1484784"/>
            <a:ext cx="1008112" cy="10758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8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495"/>
            <a:ext cx="6983313" cy="19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2071" y="2780928"/>
            <a:ext cx="163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Bağımlı </a:t>
            </a:r>
            <a:r>
              <a:rPr lang="tr-TR" altLang="zh-CN" sz="2000" b="1" dirty="0">
                <a:solidFill>
                  <a:srgbClr val="FF0000"/>
                </a:solidFill>
              </a:rPr>
              <a:t>olay)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24982"/>
              </p:ext>
            </p:extLst>
          </p:nvPr>
        </p:nvGraphicFramePr>
        <p:xfrm>
          <a:off x="3059832" y="2492896"/>
          <a:ext cx="5026025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Denklem" r:id="rId4" imgW="2743200" imgH="1854000" progId="Equation.3">
                  <p:embed/>
                </p:oleObj>
              </mc:Choice>
              <mc:Fallback>
                <p:oleObj name="Denklem" r:id="rId4" imgW="274320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92896"/>
                        <a:ext cx="5026025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51720" y="1186914"/>
            <a:ext cx="1008112" cy="10758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4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" y="188640"/>
            <a:ext cx="6820247" cy="191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32539" y="2924944"/>
            <a:ext cx="163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FF0000"/>
                </a:solidFill>
              </a:rPr>
              <a:t>(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Bağımlı </a:t>
            </a:r>
            <a:r>
              <a:rPr lang="tr-TR" altLang="zh-CN" sz="2000" b="1" dirty="0">
                <a:solidFill>
                  <a:srgbClr val="FF0000"/>
                </a:solidFill>
              </a:rPr>
              <a:t>olay)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18989"/>
              </p:ext>
            </p:extLst>
          </p:nvPr>
        </p:nvGraphicFramePr>
        <p:xfrm>
          <a:off x="2339752" y="3124999"/>
          <a:ext cx="5977988" cy="250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Denklem" r:id="rId4" imgW="2552400" imgH="1066680" progId="Equation.3">
                  <p:embed/>
                </p:oleObj>
              </mc:Choice>
              <mc:Fallback>
                <p:oleObj name="Denklem" r:id="rId4" imgW="255240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124999"/>
                        <a:ext cx="5977988" cy="2502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1186914"/>
            <a:ext cx="1008112" cy="10758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8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" y="260648"/>
            <a:ext cx="866158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96378"/>
              </p:ext>
            </p:extLst>
          </p:nvPr>
        </p:nvGraphicFramePr>
        <p:xfrm>
          <a:off x="1924050" y="2974975"/>
          <a:ext cx="2487613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Denklem" r:id="rId4" imgW="1130040" imgH="1206360" progId="Equation.3">
                  <p:embed/>
                </p:oleObj>
              </mc:Choice>
              <mc:Fallback>
                <p:oleObj name="Denklem" r:id="rId4" imgW="11300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974975"/>
                        <a:ext cx="2487613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56175" y="1349482"/>
            <a:ext cx="1143197" cy="11434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0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13787" cy="175432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BAĞIMSIZ </a:t>
            </a:r>
            <a:r>
              <a:rPr lang="tr-TR" altLang="zh-CN" dirty="0">
                <a:solidFill>
                  <a:srgbClr val="FF0000"/>
                </a:solidFill>
              </a:rPr>
              <a:t>OLAYLARIN OLASILIĞI O(A</a:t>
            </a:r>
            <a:r>
              <a:rPr lang="tr-TR" altLang="zh-CN" dirty="0">
                <a:solidFill>
                  <a:srgbClr val="FF0000"/>
                </a:solidFill>
                <a:sym typeface="Symbol" pitchFamily="18" charset="2"/>
              </a:rPr>
              <a:t>B) veya P(AB):</a:t>
            </a:r>
          </a:p>
          <a:p>
            <a:pPr eaLnBrk="1" hangingPunct="1"/>
            <a:r>
              <a:rPr lang="tr-TR" altLang="zh-CN" dirty="0">
                <a:sym typeface="Symbol" pitchFamily="18" charset="2"/>
              </a:rPr>
              <a:t>	Aynı anda veya peş peşe yapılan bir deneyde iki olaydan birinin olması, diğerinin gerçekleşme şansını etkilemiyorsa, bu iki olaya bağımsız bir olay denir. </a:t>
            </a:r>
            <a:endParaRPr lang="tr-TR" altLang="zh-CN" dirty="0" smtClean="0">
              <a:sym typeface="Symbol" pitchFamily="18" charset="2"/>
            </a:endParaRPr>
          </a:p>
          <a:p>
            <a:pPr eaLnBrk="1" hangingPunct="1"/>
            <a:r>
              <a:rPr lang="tr-TR" altLang="zh-CN" dirty="0">
                <a:sym typeface="Symbol" pitchFamily="18" charset="2"/>
              </a:rPr>
              <a:t>	</a:t>
            </a:r>
            <a:r>
              <a:rPr lang="tr-TR" altLang="zh-CN" dirty="0" smtClean="0">
                <a:sym typeface="Symbol" pitchFamily="18" charset="2"/>
              </a:rPr>
              <a:t>Bağımsız </a:t>
            </a:r>
            <a:r>
              <a:rPr lang="tr-TR" altLang="zh-CN" dirty="0">
                <a:sym typeface="Symbol" pitchFamily="18" charset="2"/>
              </a:rPr>
              <a:t>iki olayın birlikte gerçekleşme olasılığı, ayrı ayrı gerçekleşme olasılıkları çarpımına eşittir. 			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8721" y="3220511"/>
            <a:ext cx="8713787" cy="6445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ÖRNEK–1):</a:t>
            </a:r>
            <a:r>
              <a:rPr lang="tr-TR" altLang="zh-CN" dirty="0"/>
              <a:t> Bir para ve bir zar birlikte atılıyor. Paranın tura ve zarın 4’ten büyük bir sayı gelme olasılığı kaçtır</a:t>
            </a:r>
            <a:r>
              <a:rPr lang="tr-TR" altLang="zh-CN" dirty="0" smtClean="0"/>
              <a:t>?                 (Bağımsız olay)</a:t>
            </a:r>
            <a:endParaRPr lang="tr-TR" altLang="zh-CN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39752" y="3934646"/>
            <a:ext cx="864096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42877"/>
              </p:ext>
            </p:extLst>
          </p:nvPr>
        </p:nvGraphicFramePr>
        <p:xfrm>
          <a:off x="1871514" y="2204864"/>
          <a:ext cx="4649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6" name="Denklem" r:id="rId3" imgW="1434960" imgH="203040" progId="Equation.3">
                  <p:embed/>
                </p:oleObj>
              </mc:Choice>
              <mc:Fallback>
                <p:oleObj name="Denklem" r:id="rId3" imgW="143496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514" y="2204864"/>
                        <a:ext cx="4649787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615644"/>
              </p:ext>
            </p:extLst>
          </p:nvPr>
        </p:nvGraphicFramePr>
        <p:xfrm>
          <a:off x="2411760" y="3990293"/>
          <a:ext cx="3619682" cy="73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7" name="Denklem" r:id="rId5" imgW="1916868" imgH="393529" progId="Equation.3">
                  <p:embed/>
                </p:oleObj>
              </mc:Choice>
              <mc:Fallback>
                <p:oleObj name="Denklem" r:id="rId5" imgW="191686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990293"/>
                        <a:ext cx="3619682" cy="738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ikdörtgen 6"/>
          <p:cNvSpPr/>
          <p:nvPr/>
        </p:nvSpPr>
        <p:spPr>
          <a:xfrm>
            <a:off x="611560" y="5085184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Ö={1,2,3,4,5,6}  s(Ö)=6  ,</a:t>
            </a:r>
          </a:p>
          <a:p>
            <a:r>
              <a:rPr lang="tr-TR" sz="2000" b="1" dirty="0"/>
              <a:t>Ö={T,Y}   s(Ö)=2  ,</a:t>
            </a:r>
          </a:p>
          <a:p>
            <a:r>
              <a:rPr lang="tr-TR" sz="2000" b="1" dirty="0"/>
              <a:t>A={5,6}  s(A)=2,</a:t>
            </a:r>
          </a:p>
          <a:p>
            <a:r>
              <a:rPr lang="tr-TR" sz="2000" b="1" dirty="0"/>
              <a:t>B={T}   s(B)=1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4" name="Nesn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88663"/>
              </p:ext>
            </p:extLst>
          </p:nvPr>
        </p:nvGraphicFramePr>
        <p:xfrm>
          <a:off x="3907336" y="5314855"/>
          <a:ext cx="496855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8" name="Denklem" r:id="rId7" imgW="2374900" imgH="393700" progId="Equation.3">
                  <p:embed/>
                </p:oleObj>
              </mc:Choice>
              <mc:Fallback>
                <p:oleObj name="Denklem" r:id="rId7" imgW="23749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336" y="5314855"/>
                        <a:ext cx="4968552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6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" y="116632"/>
            <a:ext cx="7544519" cy="226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0292"/>
              </p:ext>
            </p:extLst>
          </p:nvPr>
        </p:nvGraphicFramePr>
        <p:xfrm>
          <a:off x="611560" y="3212976"/>
          <a:ext cx="74898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Denklem" r:id="rId4" imgW="3403440" imgH="393480" progId="Equation.3">
                  <p:embed/>
                </p:oleObj>
              </mc:Choice>
              <mc:Fallback>
                <p:oleObj name="Denklem" r:id="rId4" imgW="340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12976"/>
                        <a:ext cx="748982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83568" y="1412776"/>
            <a:ext cx="1008112" cy="10758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9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136905" cy="140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711302"/>
              </p:ext>
            </p:extLst>
          </p:nvPr>
        </p:nvGraphicFramePr>
        <p:xfrm>
          <a:off x="1979712" y="2426398"/>
          <a:ext cx="4104456" cy="85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2" name="Denklem" r:id="rId4" imgW="1866090" imgH="393529" progId="Equation.3">
                  <p:embed/>
                </p:oleObj>
              </mc:Choice>
              <mc:Fallback>
                <p:oleObj name="Denklem" r:id="rId4" imgW="18660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26398"/>
                        <a:ext cx="4104456" cy="858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414487"/>
            <a:ext cx="3384377" cy="75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804248" y="1268760"/>
            <a:ext cx="936104" cy="1080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91796"/>
              </p:ext>
            </p:extLst>
          </p:nvPr>
        </p:nvGraphicFramePr>
        <p:xfrm>
          <a:off x="2267744" y="5877272"/>
          <a:ext cx="43307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Denklem" r:id="rId7" imgW="1968480" imgH="393480" progId="Equation.3">
                  <p:embed/>
                </p:oleObj>
              </mc:Choice>
              <mc:Fallback>
                <p:oleObj name="Denklem" r:id="rId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877272"/>
                        <a:ext cx="43307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399472"/>
            <a:ext cx="6948773" cy="221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60032" y="4869160"/>
            <a:ext cx="936104" cy="7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8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344816" cy="1944216"/>
          </a:xfr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BAĞIMLI BİR OLAYIN OLASILIĞI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4653136"/>
            <a:ext cx="8784976" cy="1354217"/>
          </a:xfrm>
          <a:prstGeom prst="rect">
            <a:avLst/>
          </a:prstGeo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                             BURÇİN BEKLER               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                    MATEMATİK  </a:t>
            </a:r>
            <a:r>
              <a:rPr lang="tr-TR" sz="3200" b="1" dirty="0" smtClean="0">
                <a:solidFill>
                  <a:srgbClr val="FF0000"/>
                </a:solidFill>
              </a:rPr>
              <a:t>ÖĞRETMENİ</a:t>
            </a:r>
          </a:p>
          <a:p>
            <a:pPr algn="r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8775" y="260350"/>
            <a:ext cx="8605838" cy="256698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BAĞIMLI </a:t>
            </a:r>
            <a:r>
              <a:rPr lang="tr-TR" altLang="zh-CN" dirty="0">
                <a:solidFill>
                  <a:srgbClr val="FF0000"/>
                </a:solidFill>
              </a:rPr>
              <a:t>OLAYLARIN OLASILIĞI O(A</a:t>
            </a:r>
            <a:r>
              <a:rPr lang="tr-TR" altLang="zh-CN" dirty="0">
                <a:solidFill>
                  <a:srgbClr val="FF0000"/>
                </a:solidFill>
                <a:sym typeface="Symbol" pitchFamily="18" charset="2"/>
              </a:rPr>
              <a:t>B) veya P(AB):</a:t>
            </a:r>
          </a:p>
          <a:p>
            <a:pPr eaLnBrk="1" hangingPunct="1"/>
            <a:r>
              <a:rPr lang="tr-TR" altLang="zh-CN" dirty="0">
                <a:sym typeface="Symbol" pitchFamily="18" charset="2"/>
              </a:rPr>
              <a:t>	Aynı anda veya peş peşe yapılan bir deneyde iki olaydan birinin olması, diğerinin gerçekleşme şansını etkiliyorsa bu iki olaya bağımlı olay denir.</a:t>
            </a:r>
          </a:p>
          <a:p>
            <a:pPr eaLnBrk="1" hangingPunct="1"/>
            <a:r>
              <a:rPr lang="tr-TR" altLang="zh-CN" dirty="0">
                <a:sym typeface="Symbol" pitchFamily="18" charset="2"/>
              </a:rPr>
              <a:t>	İki veya daha fazla olayın gerçekleşmesi birbirine bağlıysa yani bir olayın sonucu diğer olayın sonucunu etkiliyorsa böyle olaylara BAĞIMLI olaylar denir.</a:t>
            </a:r>
          </a:p>
          <a:p>
            <a:pPr eaLnBrk="1" hangingPunct="1"/>
            <a:r>
              <a:rPr lang="tr-TR" altLang="zh-CN" dirty="0">
                <a:sym typeface="Symbol" pitchFamily="18" charset="2"/>
              </a:rPr>
              <a:t>	Bağımlı iki olayın birlikte gerçekleşme olasılığı, bu olayların olasılıkları çarpımına eşittir.			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8775" y="4941888"/>
            <a:ext cx="8534400" cy="11938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ÖRNEK–1):</a:t>
            </a:r>
            <a:r>
              <a:rPr lang="tr-TR" altLang="zh-CN" dirty="0"/>
              <a:t> 10 Erkek öğrenci,8 Kız öğrencinin kayıtlı olduğu bir sınıftan ard arda 2 öğrencinin seçimi BAĞIMLI olaylardır.</a:t>
            </a:r>
          </a:p>
          <a:p>
            <a:pPr eaLnBrk="1" hangingPunct="1"/>
            <a:r>
              <a:rPr lang="tr-TR" altLang="zh-CN" dirty="0" smtClean="0"/>
              <a:t>	İkinci </a:t>
            </a:r>
            <a:r>
              <a:rPr lang="tr-TR" altLang="zh-CN" dirty="0"/>
              <a:t>öğrencinin seçimi birinci öğrencinin seçimine bağlıdır.Bu iki olay bağımlı olaylardır.</a:t>
            </a:r>
          </a:p>
        </p:txBody>
      </p:sp>
      <p:sp>
        <p:nvSpPr>
          <p:cNvPr id="7885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0A5B2C-11A1-4095-9324-0D9858741A84}" type="slidenum">
              <a:rPr lang="tr-TR" b="0" smtClean="0"/>
              <a:pPr eaLnBrk="1" hangingPunct="1"/>
              <a:t>33</a:t>
            </a:fld>
            <a:endParaRPr lang="tr-TR" b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63418"/>
              </p:ext>
            </p:extLst>
          </p:nvPr>
        </p:nvGraphicFramePr>
        <p:xfrm>
          <a:off x="1835696" y="3068960"/>
          <a:ext cx="4824536" cy="62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enklem" r:id="rId3" imgW="1562100" imgH="203200" progId="Equation.3">
                  <p:embed/>
                </p:oleObj>
              </mc:Choice>
              <mc:Fallback>
                <p:oleObj name="Denklem" r:id="rId3" imgW="156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068960"/>
                        <a:ext cx="4824536" cy="621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kdörtgen 3"/>
          <p:cNvSpPr/>
          <p:nvPr/>
        </p:nvSpPr>
        <p:spPr>
          <a:xfrm>
            <a:off x="358775" y="3861048"/>
            <a:ext cx="85344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sz="2000" b="1" dirty="0"/>
              <a:t>o(A/B)=A olayına bağlı B </a:t>
            </a:r>
            <a:r>
              <a:rPr lang="tr-TR" sz="2000" b="1" dirty="0" smtClean="0"/>
              <a:t>olayı. Önce </a:t>
            </a:r>
            <a:r>
              <a:rPr lang="tr-TR" sz="2000" b="1" dirty="0"/>
              <a:t>A olayı </a:t>
            </a:r>
            <a:r>
              <a:rPr lang="tr-TR" sz="2000" b="1" dirty="0" smtClean="0"/>
              <a:t>gerçekleşir. Sonra </a:t>
            </a:r>
            <a:r>
              <a:rPr lang="tr-TR" sz="2000" b="1" dirty="0"/>
              <a:t>A olayına bağlı B olayı gerçekleşir.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760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362287" y="768186"/>
            <a:ext cx="6674760" cy="175432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ÖRNEK–2):</a:t>
            </a:r>
            <a:r>
              <a:rPr lang="tr-TR" altLang="zh-CN" dirty="0"/>
              <a:t> </a:t>
            </a:r>
            <a:endParaRPr lang="tr-TR" altLang="zh-CN" dirty="0" smtClean="0"/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Bir </a:t>
            </a:r>
            <a:r>
              <a:rPr lang="tr-TR" altLang="zh-CN" dirty="0"/>
              <a:t>torbada 50 mavi, 120 sarı,210 pembe şeker vardır. Torbaya geri atılmamak şartı ile arka arkaya rast gele </a:t>
            </a:r>
            <a:r>
              <a:rPr lang="tr-TR" altLang="zh-CN" dirty="0" smtClean="0"/>
              <a:t>3 şeker çekiliyor. Çekilen </a:t>
            </a:r>
            <a:r>
              <a:rPr lang="tr-TR" altLang="zh-CN" dirty="0"/>
              <a:t>3 şekerden birincisinin mavi, ikincisinin pembe ve üçüncüsünün sarı gelme olayları BAĞIMLI olaylardır. </a:t>
            </a:r>
          </a:p>
        </p:txBody>
      </p:sp>
      <p:pic>
        <p:nvPicPr>
          <p:cNvPr id="798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3" y="270147"/>
            <a:ext cx="2192462" cy="22523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8"/>
          <p:cNvSpPr txBox="1">
            <a:spLocks noChangeArrowheads="1"/>
          </p:cNvSpPr>
          <p:nvPr/>
        </p:nvSpPr>
        <p:spPr bwMode="auto">
          <a:xfrm>
            <a:off x="323850" y="4508500"/>
            <a:ext cx="8569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dirty="0"/>
              <a:t>	 Sarı gelmesi olayı Pembe gelmesi olayına, Pembe gelmesi olayı da mavi gelmesi olayına </a:t>
            </a:r>
            <a:r>
              <a:rPr lang="tr-TR" dirty="0" smtClean="0"/>
              <a:t>bağlıdır. Mavi </a:t>
            </a:r>
            <a:r>
              <a:rPr lang="tr-TR" dirty="0"/>
              <a:t>çekildikten sonra çekilen şeker torbaya geri </a:t>
            </a:r>
            <a:r>
              <a:rPr lang="tr-TR" dirty="0" smtClean="0"/>
              <a:t>konmuyor. Torbaya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konmuyorsa Bu üç olay bağımlı olaylardır.</a:t>
            </a:r>
          </a:p>
        </p:txBody>
      </p:sp>
      <p:sp>
        <p:nvSpPr>
          <p:cNvPr id="79878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04DEF3-8DBE-4C23-940D-029EF7E5526F}" type="slidenum">
              <a:rPr lang="tr-TR" b="0" smtClean="0"/>
              <a:pPr eaLnBrk="1" hangingPunct="1"/>
              <a:t>34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25759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798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79388" y="260350"/>
            <a:ext cx="8569325" cy="919163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ÖRNEK–3):</a:t>
            </a:r>
            <a:r>
              <a:rPr lang="tr-TR" altLang="zh-CN"/>
              <a:t> Bir torbada 4 beyaz ve 3 mavi bilye vardır. Çekilen bilye yerine konmama koşulu ile rast gele 2 bilye çekiliyor. Çekilen iki bilyenin de farklı renkte olması olasılığı kaçtır? 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6337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30241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211638" y="1268413"/>
            <a:ext cx="792162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50825" y="3450600"/>
            <a:ext cx="87137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sz="2000" b="1">
                <a:solidFill>
                  <a:srgbClr val="FF0000"/>
                </a:solidFill>
              </a:rPr>
              <a:t>ÖRNEK–4):    </a:t>
            </a:r>
            <a:r>
              <a:rPr lang="tr-TR" sz="2000" b="1"/>
              <a:t> Bir torbada 6 kırmızı, 4 yeşil, 3 beyaz bilye vardır. Torbadan çekilen bilye yerine konmama koşulu ile arka arkaya 3 bilye çekiliyor. </a:t>
            </a:r>
          </a:p>
          <a:p>
            <a:r>
              <a:rPr lang="tr-TR" sz="2000" b="1"/>
              <a:t>	İlk iki bilyenin kırmızı, üçüncü bilyenin beyaz olma olasılığı kaçtır?</a:t>
            </a:r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7" y="4652963"/>
            <a:ext cx="1723660" cy="1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4932363" y="5516563"/>
          <a:ext cx="20161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enklem" r:id="rId6" imgW="1054100" imgH="393700" progId="Equation.3">
                  <p:embed/>
                </p:oleObj>
              </mc:Choice>
              <mc:Fallback>
                <p:oleObj name="Denklem" r:id="rId6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516563"/>
                        <a:ext cx="20161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4248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227763" y="4437063"/>
            <a:ext cx="1152525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7" y="1179513"/>
            <a:ext cx="16557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0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0A4C21-AA7D-4C95-A6FE-52BF51C0AF9C}" type="slidenum">
              <a:rPr lang="tr-TR" b="0" smtClean="0"/>
              <a:pPr eaLnBrk="1" hangingPunct="1"/>
              <a:t>35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9411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33803" grpId="0" animBg="1"/>
      <p:bldP spid="33805" grpId="0"/>
      <p:bldP spid="338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4253" y="116632"/>
            <a:ext cx="8569325" cy="1015663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sz="2000">
                <a:solidFill>
                  <a:srgbClr val="FF0000"/>
                </a:solidFill>
              </a:rPr>
              <a:t>ÖRNEK–5):</a:t>
            </a:r>
            <a:r>
              <a:rPr lang="tr-TR" altLang="zh-CN" sz="2000"/>
              <a:t> 4 Kız ve 6 Erkek öğrencinin olduğu bir gruptan iki öğrenci seçilecektir. Seçilen 1. öğrencinin kız,2.öğrencinin erkek olması olasılığı kaçtır?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81300"/>
            <a:ext cx="561657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36718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284663" y="1412875"/>
            <a:ext cx="792162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7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956DCC-D825-4428-820C-C08041003840}" type="slidenum">
              <a:rPr lang="tr-TR" b="0" smtClean="0"/>
              <a:pPr eaLnBrk="1" hangingPunct="1"/>
              <a:t>36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27058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532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926327" y="937813"/>
            <a:ext cx="7038161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 dirty="0" smtClean="0">
                <a:solidFill>
                  <a:srgbClr val="FF0000"/>
                </a:solidFill>
              </a:rPr>
              <a:t>ÖRNEK-6)</a:t>
            </a:r>
            <a:r>
              <a:rPr lang="tr-TR" sz="2000" b="1" dirty="0" smtClean="0"/>
              <a:t>Bir </a:t>
            </a:r>
            <a:r>
              <a:rPr lang="tr-TR" sz="2000" b="1" dirty="0"/>
              <a:t>torbada 6 kırmızı,3 siyah,2 mavi top vardır. Torbaya geri koymamak şartıyla art arda iki top çekiliyor. Birinci topun kırmızı, ikinci topun mavi olma olasılığı kaçtır?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7" y="180238"/>
            <a:ext cx="1727200" cy="1773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16904"/>
            <a:ext cx="3600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645024"/>
            <a:ext cx="2097435" cy="26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02133"/>
              </p:ext>
            </p:extLst>
          </p:nvPr>
        </p:nvGraphicFramePr>
        <p:xfrm>
          <a:off x="5076056" y="4509120"/>
          <a:ext cx="17287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Denklem" r:id="rId6" imgW="748975" imgH="393529" progId="Equation.3">
                  <p:embed/>
                </p:oleObj>
              </mc:Choice>
              <mc:Fallback>
                <p:oleObj name="Denklem" r:id="rId6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509120"/>
                        <a:ext cx="1728787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788048" y="2132856"/>
            <a:ext cx="1008087" cy="115212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95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BFA1A9-C7B0-4647-A52D-A24C7BA4CAA3}" type="slidenum">
              <a:rPr lang="tr-TR" b="0" smtClean="0"/>
              <a:pPr eaLnBrk="1" hangingPunct="1"/>
              <a:t>37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35106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8642350" cy="1323439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sz="2000">
                <a:solidFill>
                  <a:srgbClr val="FF0000"/>
                </a:solidFill>
              </a:rPr>
              <a:t>ÖRNEK–7):</a:t>
            </a:r>
            <a:r>
              <a:rPr lang="tr-TR" altLang="zh-CN" sz="2000"/>
              <a:t> Bir torbada 5 kırmızı, 8 mavi kalem vardır. Çekilen kalemler torbaya geri konmama koşulu ile arka arkaya iki defa çekiliyor. Çekilen kalemlerden 1.sinin mavi,2.sinin kırmızı olması olasılığı kaçtır? 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197"/>
            <a:ext cx="5905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0394"/>
            <a:ext cx="43926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364163" y="1596021"/>
            <a:ext cx="1368077" cy="17609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3975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8E6EBD-2579-4EE0-9115-4234AD1E8AA8}" type="slidenum">
              <a:rPr lang="tr-TR" b="0" smtClean="0"/>
              <a:pPr eaLnBrk="1" hangingPunct="1"/>
              <a:t>38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42636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348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222" y="211596"/>
            <a:ext cx="8713788" cy="1015663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sz="2000">
                <a:solidFill>
                  <a:srgbClr val="FF0000"/>
                </a:solidFill>
              </a:rPr>
              <a:t>ÖRNEK–8):</a:t>
            </a:r>
            <a:r>
              <a:rPr lang="tr-TR" altLang="zh-CN" sz="2000"/>
              <a:t> Bir kutudaki 20 kalemden 8’i sağlam geri kalanı da kırıktır. Kutuya geri </a:t>
            </a:r>
            <a:r>
              <a:rPr lang="tr-TR" altLang="zh-CN" sz="2000" u="sng"/>
              <a:t>atılmaması</a:t>
            </a:r>
            <a:r>
              <a:rPr lang="tr-TR" altLang="zh-CN" sz="2000"/>
              <a:t> şartıyla arka arkaya çekilen üç kalemin ikisinin sağlam 3.sünün kırık olma olasılığı kaçtır?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52931"/>
            <a:ext cx="39608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9" y="2436813"/>
            <a:ext cx="65516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411413" y="1352931"/>
            <a:ext cx="1152525" cy="1009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3850" y="3500438"/>
            <a:ext cx="8569325" cy="1015663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sz="2000">
                <a:solidFill>
                  <a:srgbClr val="FF0000"/>
                </a:solidFill>
              </a:rPr>
              <a:t>ÖRNEK–9):</a:t>
            </a:r>
            <a:r>
              <a:rPr lang="tr-TR" altLang="zh-CN" sz="2000"/>
              <a:t> Bir torbada 4 mavi,3 yeşil bilye vardır. Torbadan çekilen bilye yerine konmama koşulu ile peş peşe 2 bilye çekiliyor. Her iki bilyenin de mavi olma olasılığı kaçtır? 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25" y="4707151"/>
            <a:ext cx="3024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7526"/>
            <a:ext cx="4608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422315" y="4555544"/>
            <a:ext cx="792162" cy="1223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003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E55EF8-4135-4808-ABF6-1D17819BA79A}" type="slidenum">
              <a:rPr lang="tr-TR" b="0" smtClean="0"/>
              <a:pPr eaLnBrk="1" hangingPunct="1"/>
              <a:t>39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7659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54279" grpId="0" animBg="1"/>
      <p:bldP spid="30728" grpId="0" animBg="1"/>
      <p:bldP spid="542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02344"/>
            <a:ext cx="8784976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1) 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Bir zar ile bir madeni para at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l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yor. Paran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n tura gelmesi olay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 ile zar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n 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ç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ift say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 gelmesi olaylar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n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n ba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ğı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ml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 ya da ba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ğı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ms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z olaylar olup olmad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ığı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n</a:t>
            </a:r>
            <a:r>
              <a:rPr lang="tr-TR" sz="2000" b="1" dirty="0">
                <a:solidFill>
                  <a:srgbClr val="000000"/>
                </a:solidFill>
                <a:ea typeface="HelveticaTU"/>
                <a:cs typeface="HelveticaTU"/>
              </a:rPr>
              <a:t>ı</a:t>
            </a:r>
            <a:r>
              <a:rPr lang="tr-TR" sz="2000" b="1" dirty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 </a:t>
            </a:r>
            <a:r>
              <a:rPr lang="tr-TR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HelveticaTU"/>
              </a:rPr>
              <a:t>belirtiniz. </a:t>
            </a: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Bağımsız olaydır.</a:t>
            </a:r>
            <a:endParaRPr lang="tr-TR" sz="32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412776"/>
            <a:ext cx="8784976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2)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Bir torbada 4 mavi, 3 k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rm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z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, 2 siyah bilye vard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r.</a:t>
            </a:r>
            <a:endParaRPr lang="tr-TR" sz="32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a) 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Torbadan bir bilye çekiliyor ve at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l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yor, ard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ndan torbadan bir bilye daha çekiliyor. </a:t>
            </a:r>
            <a:r>
              <a:rPr lang="tr-TR" sz="2000" b="1" dirty="0" smtClean="0">
                <a:ea typeface="HelveticaTU"/>
                <a:cs typeface="HelveticaTU"/>
              </a:rPr>
              <a:t>İ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lk çekilen bilyenin k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rm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z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 olmas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 ile ikinci çekilen bilyenin siyah olmas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 olaylar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 ba</a:t>
            </a:r>
            <a:r>
              <a:rPr lang="tr-TR" sz="2000" b="1" dirty="0" smtClean="0">
                <a:ea typeface="HelveticaTU"/>
                <a:cs typeface="HelveticaTU"/>
              </a:rPr>
              <a:t>ğı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ml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 m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d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r, ba</a:t>
            </a:r>
            <a:r>
              <a:rPr lang="tr-TR" sz="2000" b="1" dirty="0" smtClean="0">
                <a:ea typeface="HelveticaTU"/>
                <a:cs typeface="HelveticaTU"/>
              </a:rPr>
              <a:t>ğı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ms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z m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d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r? Açıklayınız. </a:t>
            </a: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Bağımsız olaydır.</a:t>
            </a:r>
            <a:endParaRPr lang="tr-TR" sz="32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5770" y="3049835"/>
            <a:ext cx="8784976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3)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Bir torbada 4 mavi, 3 k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rm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z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, 2 siyah bilye vard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r.</a:t>
            </a:r>
            <a:endParaRPr lang="tr-TR" sz="32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2000" b="1" dirty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b)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Torbadan bir bilye 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ekiliyor ve tekrar torbaya konuluyor, ard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ndan bir bilye daha 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ekiliyor. </a:t>
            </a:r>
            <a:r>
              <a:rPr lang="tr-TR" sz="2000" b="1" dirty="0">
                <a:ea typeface="HelveticaTU"/>
                <a:cs typeface="HelveticaTU"/>
              </a:rPr>
              <a:t>İ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lk 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ekilen bilyenin k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rm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z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olmas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ile ikinci 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ekilen bilyenin siyah olmas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olaylar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ba</a:t>
            </a:r>
            <a:r>
              <a:rPr lang="tr-TR" sz="2000" b="1" dirty="0">
                <a:ea typeface="HelveticaTU"/>
                <a:cs typeface="HelveticaTU"/>
              </a:rPr>
              <a:t>ğı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ml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m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d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r, ba</a:t>
            </a:r>
            <a:r>
              <a:rPr lang="tr-TR" sz="2000" b="1" dirty="0">
                <a:ea typeface="HelveticaTU"/>
                <a:cs typeface="HelveticaTU"/>
              </a:rPr>
              <a:t>ğı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ms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z m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d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r?  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Açıklayınız. </a:t>
            </a: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Bağımsız olaydır.</a:t>
            </a:r>
            <a:endParaRPr lang="tr-TR" sz="32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65770" y="4700040"/>
            <a:ext cx="8784976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HelveticaTU"/>
                <a:cs typeface="HelveticaTU"/>
              </a:rPr>
              <a:t>4) </a:t>
            </a:r>
            <a:r>
              <a:rPr lang="tr-TR" b="1" dirty="0">
                <a:latin typeface="Calibri" panose="020F0502020204030204" pitchFamily="34" charset="0"/>
                <a:ea typeface="HelveticaTU"/>
                <a:cs typeface="HelveticaTU"/>
              </a:rPr>
              <a:t>Bir madeni para ile bir zar atılıyor. Madeni paranın tura ve zarın 5 gelme olasılığı </a:t>
            </a:r>
            <a:r>
              <a:rPr lang="tr-TR" b="1" dirty="0" smtClean="0">
                <a:latin typeface="Calibri" panose="020F0502020204030204" pitchFamily="34" charset="0"/>
                <a:ea typeface="HelveticaTU"/>
                <a:cs typeface="HelveticaTU"/>
              </a:rPr>
              <a:t>kaçtır?</a:t>
            </a:r>
          </a:p>
          <a:p>
            <a:pPr>
              <a:spcAft>
                <a:spcPts val="0"/>
              </a:spcAft>
            </a:pPr>
            <a:r>
              <a:rPr lang="tr-T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tr-TR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tr-T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a) 1/8		b) 1/2		c) 1/6		d) 1/12</a:t>
            </a:r>
            <a:endParaRPr lang="tr-T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71600" y="5924462"/>
            <a:ext cx="129614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27693"/>
              </p:ext>
            </p:extLst>
          </p:nvPr>
        </p:nvGraphicFramePr>
        <p:xfrm>
          <a:off x="971599" y="5924463"/>
          <a:ext cx="1329201" cy="81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Denklem" r:id="rId3" imgW="634725" imgH="393529" progId="Equation.3">
                  <p:embed/>
                </p:oleObj>
              </mc:Choice>
              <mc:Fallback>
                <p:oleObj name="Denklem" r:id="rId3" imgW="634725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5924463"/>
                        <a:ext cx="1329201" cy="816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00192" y="5143795"/>
            <a:ext cx="1440160" cy="479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3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122488" y="722199"/>
            <a:ext cx="6842000" cy="1200329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ÖRNEK–10</a:t>
            </a:r>
            <a:r>
              <a:rPr lang="tr-TR" altLang="zh-CN" dirty="0" smtClean="0">
                <a:solidFill>
                  <a:srgbClr val="FF0000"/>
                </a:solidFill>
              </a:rPr>
              <a:t>):</a:t>
            </a:r>
            <a:r>
              <a:rPr lang="tr-TR" altLang="zh-CN" dirty="0" smtClean="0"/>
              <a:t>İçerisinde </a:t>
            </a:r>
            <a:r>
              <a:rPr lang="tr-TR" altLang="zh-CN" dirty="0"/>
              <a:t>4 mavi,3 kırmızı,5 siyah bilye bulunan bir torbadan ard arda 3 bilye </a:t>
            </a:r>
            <a:r>
              <a:rPr lang="tr-TR" altLang="zh-CN" dirty="0" smtClean="0"/>
              <a:t>çekiliyor. Torbadan </a:t>
            </a:r>
            <a:r>
              <a:rPr lang="tr-TR" altLang="zh-CN" dirty="0"/>
              <a:t>çekilen bilye yerine konmama koşulu ile peş peşe 3 bilye çekiliyor. 3 bilyenin de farklı renkte olması olasılığı kaçtır?  </a:t>
            </a:r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51847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2346927"/>
            <a:ext cx="32400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787899" y="2334351"/>
            <a:ext cx="792163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9160"/>
            <a:ext cx="1871663" cy="1846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FCB7B7-7FF6-4266-9899-66675B7CD50E}" type="slidenum">
              <a:rPr lang="tr-TR" b="0" smtClean="0"/>
              <a:pPr eaLnBrk="1" hangingPunct="1"/>
              <a:t>40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2372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58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015331" y="755987"/>
            <a:ext cx="6877149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 dirty="0">
                <a:solidFill>
                  <a:srgbClr val="FF0000"/>
                </a:solidFill>
              </a:rPr>
              <a:t>ÖRNEK–11</a:t>
            </a:r>
            <a:r>
              <a:rPr lang="tr-TR" sz="2000" b="1" dirty="0" smtClean="0">
                <a:solidFill>
                  <a:srgbClr val="FF0000"/>
                </a:solidFill>
              </a:rPr>
              <a:t>):</a:t>
            </a:r>
            <a:r>
              <a:rPr lang="tr-TR" sz="2000" b="1" dirty="0" smtClean="0"/>
              <a:t>Bir </a:t>
            </a:r>
            <a:r>
              <a:rPr lang="tr-TR" sz="2000" b="1" dirty="0"/>
              <a:t>torbada 4 beyaz,6 siyah top vardır. Torbaya geri atmamak koşulu ile arka arkaya rast gele çekilen 2 topun birincisinin beyaz, ikincisinin siyah olması olasılığı kaçtır?</a:t>
            </a: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9" y="188913"/>
            <a:ext cx="1871663" cy="1582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73287"/>
            <a:ext cx="34559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00463"/>
            <a:ext cx="23764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4067175" y="4437063"/>
          <a:ext cx="29527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Denklem" r:id="rId5" imgW="1358310" imgH="393529" progId="Equation.3">
                  <p:embed/>
                </p:oleObj>
              </mc:Choice>
              <mc:Fallback>
                <p:oleObj name="Denklem" r:id="rId5" imgW="13583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437063"/>
                        <a:ext cx="29527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563888" y="2024061"/>
            <a:ext cx="792163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7050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BC72FF-2BCF-4920-8BD5-1B2201D1ECDF}" type="slidenum">
              <a:rPr lang="tr-TR" b="0" smtClean="0"/>
              <a:pPr eaLnBrk="1" hangingPunct="1"/>
              <a:t>41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27605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180619" y="765810"/>
            <a:ext cx="6783869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 dirty="0">
                <a:solidFill>
                  <a:srgbClr val="FF0000"/>
                </a:solidFill>
              </a:rPr>
              <a:t>ÖRNEK–12</a:t>
            </a:r>
            <a:r>
              <a:rPr lang="tr-TR" sz="2000" b="1" dirty="0" smtClean="0">
                <a:solidFill>
                  <a:srgbClr val="FF0000"/>
                </a:solidFill>
              </a:rPr>
              <a:t>):</a:t>
            </a:r>
            <a:r>
              <a:rPr lang="tr-TR" sz="2000" b="1" dirty="0" smtClean="0"/>
              <a:t>Bir </a:t>
            </a:r>
            <a:r>
              <a:rPr lang="tr-TR" sz="2000" b="1" dirty="0"/>
              <a:t>torbada 4 mavi,3 yeşil bilye vardır. Torbadan çekilen bilye yerine konmama koşulu ile peş peşe 2 bilye çekiliyor. Her iki bilyenin de mavi olma olasılığı kaçtır?</a:t>
            </a:r>
          </a:p>
        </p:txBody>
      </p:sp>
      <p:graphicFrame>
        <p:nvGraphicFramePr>
          <p:cNvPr id="82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929574"/>
              </p:ext>
            </p:extLst>
          </p:nvPr>
        </p:nvGraphicFramePr>
        <p:xfrm>
          <a:off x="3655503" y="4196829"/>
          <a:ext cx="32400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Denklem" r:id="rId3" imgW="1231366" imgH="393529" progId="Equation.3">
                  <p:embed/>
                </p:oleObj>
              </mc:Choice>
              <mc:Fallback>
                <p:oleObj name="Denklem" r:id="rId3" imgW="123136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503" y="4196829"/>
                        <a:ext cx="32400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9608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2" y="260648"/>
            <a:ext cx="1944687" cy="1520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1" y="3573016"/>
            <a:ext cx="22320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5940450" y="1953691"/>
            <a:ext cx="935806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807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A8439B-5F4B-46E2-900C-583D105F4A0A}" type="slidenum">
              <a:rPr lang="tr-TR" b="0" smtClean="0"/>
              <a:pPr eaLnBrk="1" hangingPunct="1"/>
              <a:t>42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17868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66426"/>
              </p:ext>
            </p:extLst>
          </p:nvPr>
        </p:nvGraphicFramePr>
        <p:xfrm>
          <a:off x="2196307" y="2086205"/>
          <a:ext cx="4463926" cy="95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Denklem" r:id="rId3" imgW="1841500" imgH="393700" progId="Equation.3">
                  <p:embed/>
                </p:oleObj>
              </mc:Choice>
              <mc:Fallback>
                <p:oleObj name="Denklem" r:id="rId3" imgW="1841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307" y="2086205"/>
                        <a:ext cx="4463926" cy="953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57188"/>
            <a:ext cx="8345488" cy="1458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345657" y="1915825"/>
            <a:ext cx="1226343" cy="12178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8351838" cy="1885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5" name="Rectangle 11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972876"/>
              </p:ext>
            </p:extLst>
          </p:nvPr>
        </p:nvGraphicFramePr>
        <p:xfrm>
          <a:off x="755576" y="5373216"/>
          <a:ext cx="3182381" cy="96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Denklem" r:id="rId7" imgW="1295400" imgH="393700" progId="Equation.3">
                  <p:embed/>
                </p:oleObj>
              </mc:Choice>
              <mc:Fallback>
                <p:oleObj name="Denklem" r:id="rId7" imgW="1295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73216"/>
                        <a:ext cx="3182381" cy="966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284663" y="4221163"/>
            <a:ext cx="1081087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250825" y="4763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ÖRNEK–13)</a:t>
            </a:r>
            <a:endParaRPr lang="tr-TR"/>
          </a:p>
        </p:txBody>
      </p: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250825" y="294957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ÖRNEK–14)</a:t>
            </a:r>
            <a:endParaRPr lang="tr-TR"/>
          </a:p>
        </p:txBody>
      </p:sp>
      <p:sp>
        <p:nvSpPr>
          <p:cNvPr id="89101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36E156-28FD-48CC-8689-DC59A0ABD1C7}" type="slidenum">
              <a:rPr lang="tr-TR" b="0" smtClean="0"/>
              <a:pPr eaLnBrk="1" hangingPunct="1"/>
              <a:t>43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28695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6" grpId="0" animBg="1"/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1359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60" descr="http://img21.imageshack.us/img21/9640/or1t.jpg"/>
          <p:cNvPicPr>
            <a:picLocks noChangeAspect="1" noChangeArrowheads="1"/>
          </p:cNvPicPr>
          <p:nvPr/>
        </p:nvPicPr>
        <p:blipFill>
          <a:blip r:embed="rId4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87575"/>
            <a:ext cx="60483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42988" y="1325563"/>
            <a:ext cx="792162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24225"/>
            <a:ext cx="8280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27800" y="4481513"/>
            <a:ext cx="1301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tr-TR"/>
              <a:t>KMB-KBM</a:t>
            </a:r>
          </a:p>
          <a:p>
            <a:pPr algn="ctr"/>
            <a:r>
              <a:rPr lang="tr-TR"/>
              <a:t>MKB-MBK</a:t>
            </a:r>
          </a:p>
          <a:p>
            <a:pPr algn="ctr"/>
            <a:r>
              <a:rPr lang="tr-TR"/>
              <a:t>BKM-BMK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/>
        </p:nvGraphicFramePr>
        <p:xfrm>
          <a:off x="200025" y="5735638"/>
          <a:ext cx="54006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Denklem" r:id="rId6" imgW="2222500" imgH="393700" progId="Equation.3">
                  <p:embed/>
                </p:oleObj>
              </mc:Choice>
              <mc:Fallback>
                <p:oleObj name="Denklem" r:id="rId6" imgW="2222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5735638"/>
                        <a:ext cx="54006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37088" y="4543425"/>
            <a:ext cx="792162" cy="7921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0122" name="Slayt Numarası Yer Tutucus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4DF43D-9B8B-493D-B38C-A93CE248A9BA}" type="slidenum">
              <a:rPr lang="tr-TR" b="0" smtClean="0"/>
              <a:pPr eaLnBrk="1" hangingPunct="1"/>
              <a:t>44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19685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79930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11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132138" y="5445125"/>
          <a:ext cx="49688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Denklem" r:id="rId4" imgW="2082800" imgH="393700" progId="Equation.3">
                  <p:embed/>
                </p:oleObj>
              </mc:Choice>
              <mc:Fallback>
                <p:oleObj name="Denklem" r:id="rId4" imgW="208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445125"/>
                        <a:ext cx="49688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995738" y="4437063"/>
            <a:ext cx="792162" cy="792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7137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046288"/>
            <a:ext cx="287972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16275" y="1096963"/>
            <a:ext cx="1081088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1146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32DF1B-C17A-4D0F-A0F4-C5E29F5AC449}" type="slidenum">
              <a:rPr lang="tr-TR" b="0" smtClean="0"/>
              <a:pPr eaLnBrk="1" hangingPunct="1"/>
              <a:t>45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19230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529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16292"/>
              </p:ext>
            </p:extLst>
          </p:nvPr>
        </p:nvGraphicFramePr>
        <p:xfrm>
          <a:off x="611560" y="3573016"/>
          <a:ext cx="722137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Denklem" r:id="rId4" imgW="2171700" imgH="393700" progId="Equation.3">
                  <p:embed/>
                </p:oleObj>
              </mc:Choice>
              <mc:Fallback>
                <p:oleObj name="Denklem" r:id="rId4" imgW="217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73016"/>
                        <a:ext cx="7221374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13520" y="1772816"/>
            <a:ext cx="1081088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2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0" y="116632"/>
            <a:ext cx="8001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5298"/>
              </p:ext>
            </p:extLst>
          </p:nvPr>
        </p:nvGraphicFramePr>
        <p:xfrm>
          <a:off x="714525" y="3717032"/>
          <a:ext cx="7040749" cy="137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Denklem" r:id="rId4" imgW="1981200" imgH="393700" progId="Equation.3">
                  <p:embed/>
                </p:oleObj>
              </mc:Choice>
              <mc:Fallback>
                <p:oleObj name="Denklem" r:id="rId4" imgW="198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25" y="3717032"/>
                        <a:ext cx="7040749" cy="1377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1988840"/>
            <a:ext cx="1081088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8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8845" y="188640"/>
            <a:ext cx="8713787" cy="92333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ÖRNEK-1) :</a:t>
            </a:r>
            <a:r>
              <a:rPr lang="tr-TR" altLang="zh-CN" dirty="0"/>
              <a:t> </a:t>
            </a:r>
            <a:r>
              <a:rPr lang="tr-TR" altLang="zh-CN" dirty="0" smtClean="0"/>
              <a:t>Bir </a:t>
            </a:r>
            <a:r>
              <a:rPr lang="tr-TR" altLang="zh-CN" dirty="0"/>
              <a:t>kutu içinde 5 tane kırmızı ve 10 tane mavi top </a:t>
            </a:r>
            <a:r>
              <a:rPr lang="tr-TR" altLang="zh-CN" dirty="0" smtClean="0"/>
              <a:t>vardır. Kutudan </a:t>
            </a:r>
            <a:r>
              <a:rPr lang="tr-TR" altLang="zh-CN" dirty="0"/>
              <a:t>alınan top geri konmamak üzere iki top </a:t>
            </a:r>
            <a:r>
              <a:rPr lang="tr-TR" altLang="zh-CN" dirty="0" smtClean="0"/>
              <a:t>alınıyor. Buna göre, alınan </a:t>
            </a:r>
            <a:r>
              <a:rPr lang="tr-TR" altLang="zh-CN" dirty="0"/>
              <a:t>topların en az birinin mavi olma o</a:t>
            </a:r>
            <a:r>
              <a:rPr lang="tr-TR" altLang="zh-CN" dirty="0" smtClean="0"/>
              <a:t>lasılığı </a:t>
            </a:r>
            <a:r>
              <a:rPr lang="tr-TR" altLang="zh-CN" dirty="0"/>
              <a:t>kaçtır?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95" y="1135807"/>
            <a:ext cx="351311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3112"/>
            <a:ext cx="3096344" cy="11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1411"/>
            <a:ext cx="2880340" cy="12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0" y="2287935"/>
            <a:ext cx="3117692" cy="1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9630"/>
              </p:ext>
            </p:extLst>
          </p:nvPr>
        </p:nvGraphicFramePr>
        <p:xfrm>
          <a:off x="211272" y="3731358"/>
          <a:ext cx="715645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Denklem" r:id="rId7" imgW="3263760" imgH="1447560" progId="Equation.3">
                  <p:embed/>
                </p:oleObj>
              </mc:Choice>
              <mc:Fallback>
                <p:oleObj name="Denklem" r:id="rId7" imgW="32637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72" y="3731358"/>
                        <a:ext cx="715645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808876" y="1185773"/>
            <a:ext cx="828877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1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8845" y="188640"/>
            <a:ext cx="8713787" cy="92333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ÖRNEK-2) :</a:t>
            </a:r>
            <a:r>
              <a:rPr lang="tr-TR" altLang="zh-CN" dirty="0" smtClean="0"/>
              <a:t>Bir </a:t>
            </a:r>
            <a:r>
              <a:rPr lang="tr-TR" altLang="zh-CN" dirty="0"/>
              <a:t>kutu içinde 5 tane kırmızı ve 10 tane mavi top </a:t>
            </a:r>
            <a:r>
              <a:rPr lang="tr-TR" altLang="zh-CN" dirty="0" smtClean="0"/>
              <a:t>vardır. Kutudan </a:t>
            </a:r>
            <a:r>
              <a:rPr lang="tr-TR" altLang="zh-CN" dirty="0"/>
              <a:t>alınan top geri konmamak üzere iki top </a:t>
            </a:r>
            <a:r>
              <a:rPr lang="tr-TR" altLang="zh-CN" dirty="0" smtClean="0"/>
              <a:t>alınıyor. Buna göre, alınan </a:t>
            </a:r>
            <a:r>
              <a:rPr lang="tr-TR" altLang="zh-CN" dirty="0"/>
              <a:t>topların en az birinin </a:t>
            </a:r>
            <a:r>
              <a:rPr lang="tr-TR" altLang="zh-CN" dirty="0" smtClean="0"/>
              <a:t>kırmızı </a:t>
            </a:r>
            <a:r>
              <a:rPr lang="tr-TR" altLang="zh-CN" dirty="0"/>
              <a:t>olma o</a:t>
            </a:r>
            <a:r>
              <a:rPr lang="tr-TR" altLang="zh-CN" dirty="0" smtClean="0"/>
              <a:t>lasılığı </a:t>
            </a:r>
            <a:r>
              <a:rPr lang="tr-TR" altLang="zh-CN" dirty="0"/>
              <a:t>kaçtır?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4847"/>
            <a:ext cx="2904114" cy="73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6" y="1304847"/>
            <a:ext cx="4007501" cy="11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5" y="2473303"/>
            <a:ext cx="2778979" cy="12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73303"/>
            <a:ext cx="3945006" cy="12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17951"/>
              </p:ext>
            </p:extLst>
          </p:nvPr>
        </p:nvGraphicFramePr>
        <p:xfrm>
          <a:off x="827584" y="3731277"/>
          <a:ext cx="715645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Denklem" r:id="rId7" imgW="3263760" imgH="1447560" progId="Equation.3">
                  <p:embed/>
                </p:oleObj>
              </mc:Choice>
              <mc:Fallback>
                <p:oleObj name="Denklem" r:id="rId7" imgW="32637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31277"/>
                        <a:ext cx="715645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28113" y="1111970"/>
            <a:ext cx="672964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6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34875"/>
            <a:ext cx="892899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HelveticaTU"/>
              </a:rPr>
              <a:t>5)  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Bir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tak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m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n her bir ma</a:t>
            </a:r>
            <a:r>
              <a:rPr lang="tr-TR" sz="2000" b="1" dirty="0">
                <a:ea typeface="HelveticaTU"/>
                <a:cs typeface="HelveticaTU"/>
              </a:rPr>
              <a:t>çı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kazanma olas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l</a:t>
            </a:r>
            <a:r>
              <a:rPr lang="tr-TR" sz="2000" b="1" dirty="0">
                <a:ea typeface="HelveticaTU"/>
                <a:cs typeface="HelveticaTU"/>
              </a:rPr>
              <a:t>ığı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1/3, berabere kalma olas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l</a:t>
            </a:r>
            <a:r>
              <a:rPr lang="tr-TR" sz="2000" b="1" dirty="0">
                <a:ea typeface="HelveticaTU"/>
                <a:cs typeface="HelveticaTU"/>
              </a:rPr>
              <a:t>ığı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1/2 ve 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kaybetme Olas</a:t>
            </a:r>
            <a:r>
              <a:rPr lang="tr-TR" sz="2000" b="1" dirty="0" smtClean="0">
                <a:ea typeface="HelveticaTU"/>
                <a:cs typeface="HelveticaTU"/>
              </a:rPr>
              <a:t>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l</a:t>
            </a:r>
            <a:r>
              <a:rPr lang="tr-TR" sz="2000" b="1" dirty="0" smtClean="0">
                <a:ea typeface="HelveticaTU"/>
                <a:cs typeface="HelveticaTU"/>
              </a:rPr>
              <a:t>ığı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1/6’dir. Bu tak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m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n oynad</a:t>
            </a:r>
            <a:r>
              <a:rPr lang="tr-TR" sz="2000" b="1" dirty="0">
                <a:ea typeface="HelveticaTU"/>
                <a:cs typeface="HelveticaTU"/>
              </a:rPr>
              <a:t>ığı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3 ma</a:t>
            </a:r>
            <a:r>
              <a:rPr lang="tr-TR" sz="2000" b="1" dirty="0">
                <a:ea typeface="HelveticaTU"/>
                <a:cs typeface="HelveticaTU"/>
              </a:rPr>
              <a:t>çı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n ilkini kaybetme, ikincisinde berabere 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kalma, Üçüncüsünde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ise kazanma olas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l</a:t>
            </a:r>
            <a:r>
              <a:rPr lang="tr-TR" sz="2000" b="1" dirty="0">
                <a:ea typeface="HelveticaTU"/>
                <a:cs typeface="HelveticaTU"/>
              </a:rPr>
              <a:t>ığı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ka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t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?</a:t>
            </a:r>
          </a:p>
          <a:p>
            <a:pPr>
              <a:spcAft>
                <a:spcPts val="0"/>
              </a:spcAft>
            </a:pPr>
            <a:endParaRPr lang="tr-TR" sz="2000" b="1" dirty="0" smtClean="0">
              <a:ea typeface="Times New Roman" panose="02020603050405020304" pitchFamily="18" charset="0"/>
              <a:cs typeface="HelveticaTU"/>
            </a:endParaRPr>
          </a:p>
          <a:p>
            <a:pPr>
              <a:spcAft>
                <a:spcPts val="0"/>
              </a:spcAft>
            </a:pPr>
            <a:r>
              <a:rPr lang="tr-TR" sz="2000" b="1" dirty="0" smtClean="0">
                <a:effectLst/>
                <a:ea typeface="Times New Roman" panose="02020603050405020304" pitchFamily="18" charset="0"/>
              </a:rPr>
              <a:t>	a) 1/12		b) 1/9		c) 1/18		d) 1/6</a:t>
            </a:r>
            <a:endParaRPr lang="tr-TR" sz="2000" b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1555"/>
              </p:ext>
            </p:extLst>
          </p:nvPr>
        </p:nvGraphicFramePr>
        <p:xfrm>
          <a:off x="2771800" y="1916832"/>
          <a:ext cx="2246379" cy="115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0" name="Denklem" r:id="rId3" imgW="761760" imgH="393480" progId="Equation.3">
                  <p:embed/>
                </p:oleObj>
              </mc:Choice>
              <mc:Fallback>
                <p:oleObj name="Denklem" r:id="rId3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916832"/>
                        <a:ext cx="2246379" cy="1152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55976" y="1196752"/>
            <a:ext cx="1512291" cy="4481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07504" y="3324637"/>
            <a:ext cx="8928992" cy="15081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 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6) 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Bir torbada 4 siyah, 3 beyaz bilye bulunmaktad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r. Torbadan bir bilye 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ekiliyor, rengine bak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larak tekrar torbaya konuluyor. Ard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ndan torbadan bir bilye daha 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ekiliyor. </a:t>
            </a:r>
            <a:r>
              <a:rPr lang="tr-TR" sz="2000" b="1" dirty="0">
                <a:ea typeface="HelveticaTU"/>
                <a:cs typeface="HelveticaTU"/>
              </a:rPr>
              <a:t>İ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lk 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ekilen bilyenin siyah, </a:t>
            </a:r>
            <a:r>
              <a:rPr lang="tr-TR" sz="2000" b="1" dirty="0" smtClean="0">
                <a:ea typeface="Times New Roman" panose="02020603050405020304" pitchFamily="18" charset="0"/>
                <a:cs typeface="HelveticaTU"/>
              </a:rPr>
              <a:t>ikincisinin Beyaz 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olma olas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l</a:t>
            </a:r>
            <a:r>
              <a:rPr lang="tr-TR" sz="2000" b="1" dirty="0">
                <a:ea typeface="HelveticaTU"/>
                <a:cs typeface="HelveticaTU"/>
              </a:rPr>
              <a:t>ığı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 ka</a:t>
            </a:r>
            <a:r>
              <a:rPr lang="tr-TR" sz="2000" b="1" dirty="0">
                <a:ea typeface="HelveticaTU"/>
                <a:cs typeface="HelveticaTU"/>
              </a:rPr>
              <a:t>ç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t</a:t>
            </a:r>
            <a:r>
              <a:rPr lang="tr-TR" sz="2000" b="1" dirty="0">
                <a:ea typeface="HelveticaTU"/>
                <a:cs typeface="HelveticaTU"/>
              </a:rPr>
              <a:t>ı</a:t>
            </a: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r?</a:t>
            </a:r>
            <a:endParaRPr lang="tr-TR" sz="32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2000" b="1" dirty="0">
                <a:ea typeface="Times New Roman" panose="02020603050405020304" pitchFamily="18" charset="0"/>
                <a:cs typeface="HelveticaTU"/>
              </a:rPr>
              <a:t> </a:t>
            </a:r>
            <a:r>
              <a:rPr lang="tr-TR" sz="3200" b="1" dirty="0">
                <a:ea typeface="Times New Roman" panose="02020603050405020304" pitchFamily="18" charset="0"/>
              </a:rPr>
              <a:t>	</a:t>
            </a:r>
            <a:r>
              <a:rPr lang="tr-TR" sz="2000" b="1" dirty="0">
                <a:ea typeface="Times New Roman" panose="02020603050405020304" pitchFamily="18" charset="0"/>
              </a:rPr>
              <a:t>a) 2/7	</a:t>
            </a:r>
            <a:r>
              <a:rPr lang="tr-TR" sz="2000" b="1" dirty="0" smtClean="0">
                <a:ea typeface="Times New Roman" panose="02020603050405020304" pitchFamily="18" charset="0"/>
              </a:rPr>
              <a:t>	b</a:t>
            </a:r>
            <a:r>
              <a:rPr lang="tr-TR" sz="2000" b="1" dirty="0">
                <a:ea typeface="Times New Roman" panose="02020603050405020304" pitchFamily="18" charset="0"/>
              </a:rPr>
              <a:t>) 16/49	</a:t>
            </a:r>
            <a:r>
              <a:rPr lang="tr-TR" sz="2000" b="1" dirty="0" smtClean="0">
                <a:ea typeface="Times New Roman" panose="02020603050405020304" pitchFamily="18" charset="0"/>
              </a:rPr>
              <a:t>	c</a:t>
            </a:r>
            <a:r>
              <a:rPr lang="tr-TR" sz="2000" b="1" dirty="0">
                <a:ea typeface="Times New Roman" panose="02020603050405020304" pitchFamily="18" charset="0"/>
              </a:rPr>
              <a:t>) 12/49	</a:t>
            </a:r>
            <a:r>
              <a:rPr lang="tr-TR" sz="2000" b="1" dirty="0" smtClean="0">
                <a:ea typeface="Times New Roman" panose="02020603050405020304" pitchFamily="18" charset="0"/>
              </a:rPr>
              <a:t>	d</a:t>
            </a:r>
            <a:r>
              <a:rPr lang="tr-TR" sz="2000" b="1" dirty="0">
                <a:ea typeface="Times New Roman" panose="02020603050405020304" pitchFamily="18" charset="0"/>
              </a:rPr>
              <a:t>) 9/49</a:t>
            </a:r>
            <a:endParaRPr lang="tr-TR" sz="2000" b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36328"/>
              </p:ext>
            </p:extLst>
          </p:nvPr>
        </p:nvGraphicFramePr>
        <p:xfrm>
          <a:off x="1966913" y="5300663"/>
          <a:ext cx="16097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1" name="Denklem" r:id="rId5" imgW="634680" imgH="393480" progId="Equation.3">
                  <p:embed/>
                </p:oleObj>
              </mc:Choice>
              <mc:Fallback>
                <p:oleObj name="Denklem" r:id="rId5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5300663"/>
                        <a:ext cx="160972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78250" y="4374923"/>
            <a:ext cx="1512291" cy="4481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8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6770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6442"/>
              </p:ext>
            </p:extLst>
          </p:nvPr>
        </p:nvGraphicFramePr>
        <p:xfrm>
          <a:off x="1097028" y="3140968"/>
          <a:ext cx="6291262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Denklem" r:id="rId4" imgW="2869920" imgH="1447560" progId="Equation.3">
                  <p:embed/>
                </p:oleObj>
              </mc:Choice>
              <mc:Fallback>
                <p:oleObj name="Denklem" r:id="rId4" imgW="286992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28" y="3140968"/>
                        <a:ext cx="6291262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36096" y="2060848"/>
            <a:ext cx="936104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2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344816" cy="1656184"/>
          </a:xfr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HAZIRLAYAN</a:t>
            </a:r>
            <a:endParaRPr lang="tr-TR" sz="96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4653136"/>
            <a:ext cx="8784976" cy="1077218"/>
          </a:xfrm>
          <a:prstGeom prst="rect">
            <a:avLst/>
          </a:prstGeo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                                BURÇİN BEKLER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                       MATEMATİK  ÖĞRETMENİ</a:t>
            </a:r>
            <a:endParaRPr lang="tr-T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88640"/>
            <a:ext cx="885698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HelveticaTU"/>
                <a:cs typeface="HelveticaTU"/>
              </a:rPr>
              <a:t>7)  </a:t>
            </a:r>
            <a:r>
              <a:rPr lang="tr-TR" b="1" dirty="0" smtClean="0">
                <a:latin typeface="Calibri" panose="020F0502020204030204" pitchFamily="34" charset="0"/>
                <a:ea typeface="HelveticaTU"/>
                <a:cs typeface="HelveticaTU"/>
              </a:rPr>
              <a:t>Bir </a:t>
            </a:r>
            <a:r>
              <a:rPr lang="tr-TR" b="1" dirty="0">
                <a:latin typeface="Calibri" panose="020F0502020204030204" pitchFamily="34" charset="0"/>
                <a:ea typeface="HelveticaTU"/>
                <a:cs typeface="HelveticaTU"/>
              </a:rPr>
              <a:t>torbada 5 yeşil, 3 mavi top bulunmaktadır. Torbadan çekilen bir top yine aynı torbaya atılıyor. Ardından torbadan bir top daha çekiliyor. Birinci çekilen topun mavi, ikincisinin ise yeşil olma olasılığın kaçtır</a:t>
            </a:r>
            <a:r>
              <a:rPr lang="tr-TR" b="1" dirty="0" smtClean="0">
                <a:latin typeface="Calibri" panose="020F0502020204030204" pitchFamily="34" charset="0"/>
                <a:ea typeface="HelveticaTU"/>
                <a:cs typeface="HelveticaTU"/>
              </a:rPr>
              <a:t>?</a:t>
            </a:r>
          </a:p>
          <a:p>
            <a:pPr>
              <a:spcAft>
                <a:spcPts val="0"/>
              </a:spcAft>
            </a:pPr>
            <a:r>
              <a:rPr lang="tr-T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tr-TR" b="1" dirty="0" smtClean="0">
                <a:effectLst/>
                <a:ea typeface="Times New Roman" panose="02020603050405020304" pitchFamily="18" charset="0"/>
              </a:rPr>
              <a:t>a) 12/56		b) 15/64		c) 12/64		d) 15/49</a:t>
            </a:r>
            <a:endParaRPr lang="tr-TR" b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43612"/>
              </p:ext>
            </p:extLst>
          </p:nvPr>
        </p:nvGraphicFramePr>
        <p:xfrm>
          <a:off x="3419873" y="1411155"/>
          <a:ext cx="1577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3" name="Denklem" r:id="rId3" imgW="622080" imgH="393480" progId="Equation.3">
                  <p:embed/>
                </p:oleObj>
              </mc:Choice>
              <mc:Fallback>
                <p:oleObj name="Denklem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3" y="1411155"/>
                        <a:ext cx="15779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19873" y="940789"/>
            <a:ext cx="1512168" cy="4481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91277"/>
              </p:ext>
            </p:extLst>
          </p:nvPr>
        </p:nvGraphicFramePr>
        <p:xfrm>
          <a:off x="3428149" y="3789040"/>
          <a:ext cx="1577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4" name="Denklem" r:id="rId5" imgW="622080" imgH="393480" progId="Equation.3">
                  <p:embed/>
                </p:oleObj>
              </mc:Choice>
              <mc:Fallback>
                <p:oleObj name="Denklem" r:id="rId5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149" y="3789040"/>
                        <a:ext cx="15779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Nesn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84810"/>
              </p:ext>
            </p:extLst>
          </p:nvPr>
        </p:nvGraphicFramePr>
        <p:xfrm>
          <a:off x="3998951" y="5792490"/>
          <a:ext cx="3540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name="Denklem" r:id="rId7" imgW="139680" imgH="393480" progId="Equation.3">
                  <p:embed/>
                </p:oleObj>
              </mc:Choice>
              <mc:Fallback>
                <p:oleObj name="Denklem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51" y="5792490"/>
                        <a:ext cx="35401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136000" y="5388418"/>
            <a:ext cx="1512168" cy="404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50981" y="2473762"/>
            <a:ext cx="8892417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HelveticaTU"/>
                <a:cs typeface="HelveticaTU"/>
              </a:rPr>
              <a:t>8) </a:t>
            </a:r>
            <a:r>
              <a:rPr lang="tr-TR" b="1" dirty="0" smtClean="0">
                <a:latin typeface="Calibri" panose="020F0502020204030204" pitchFamily="34" charset="0"/>
                <a:ea typeface="HelveticaTU"/>
                <a:cs typeface="HelveticaTU"/>
              </a:rPr>
              <a:t>Okçuluk yarışmasında Seda’nın hedefi vurma, olasılığı 1/5,Ahmet’in hedefi vurma olasılığı 2/3’tür.Birer kez atış yaptıklarında Ahmet’in  hedefi vurup Sedat’ın vurmama olasılığı nedir?</a:t>
            </a:r>
          </a:p>
          <a:p>
            <a:pPr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HelveticaTU"/>
                <a:cs typeface="HelveticaTU"/>
              </a:rPr>
              <a:t> </a:t>
            </a:r>
            <a:r>
              <a:rPr lang="tr-T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r-TR" b="1" dirty="0" smtClean="0">
                <a:effectLst/>
                <a:ea typeface="Times New Roman" panose="02020603050405020304" pitchFamily="18" charset="0"/>
              </a:rPr>
              <a:t>a) 8/15		b) 4/15		c)  2/15		 1/15</a:t>
            </a:r>
            <a:endParaRPr lang="tr-TR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83568" y="3344187"/>
            <a:ext cx="1512168" cy="3299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07504" y="4869160"/>
            <a:ext cx="8892417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HelveticaTU"/>
                <a:cs typeface="HelveticaTU"/>
              </a:rPr>
              <a:t>9) </a:t>
            </a:r>
            <a:r>
              <a:rPr lang="tr-TR" b="1" dirty="0" smtClean="0">
                <a:latin typeface="Calibri" panose="020F0502020204030204" pitchFamily="34" charset="0"/>
                <a:ea typeface="HelveticaTU"/>
                <a:cs typeface="HelveticaTU"/>
              </a:rPr>
              <a:t>8 limonun 3’ü çürüktür. Bu limonlardan seçilen bir limonun sağlam olma olasılığı kaçtır?</a:t>
            </a:r>
            <a:r>
              <a:rPr lang="tr-T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r-TR" b="1" dirty="0" smtClean="0">
                <a:effectLst/>
                <a:ea typeface="Times New Roman" panose="02020603050405020304" pitchFamily="18" charset="0"/>
              </a:rPr>
              <a:t>a) 3/8		b) 1/2		c)  3/5		d)  5/8</a:t>
            </a:r>
            <a:endParaRPr lang="tr-TR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9388" y="188913"/>
            <a:ext cx="8713787" cy="6445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ÖRNEK–2):</a:t>
            </a:r>
            <a:r>
              <a:rPr lang="tr-TR" altLang="zh-CN" dirty="0"/>
              <a:t> Peş peşe atılan iki paradan 1.sinde yazı ve 2.sinde tura gelmesi olasılığı kaçtır? </a:t>
            </a:r>
            <a:r>
              <a:rPr lang="tr-TR" altLang="zh-CN" dirty="0" smtClean="0">
                <a:solidFill>
                  <a:srgbClr val="FF0000"/>
                </a:solidFill>
              </a:rPr>
              <a:t>(Bağımsız olay)</a:t>
            </a:r>
            <a:endParaRPr lang="tr-TR" altLang="zh-CN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26180"/>
              </p:ext>
            </p:extLst>
          </p:nvPr>
        </p:nvGraphicFramePr>
        <p:xfrm>
          <a:off x="2186076" y="980728"/>
          <a:ext cx="477184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3" name="Denklem" r:id="rId3" imgW="2349500" imgH="393700" progId="Equation.3">
                  <p:embed/>
                </p:oleObj>
              </mc:Choice>
              <mc:Fallback>
                <p:oleObj name="Denklem" r:id="rId3" imgW="23495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076" y="980728"/>
                        <a:ext cx="4771847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24514"/>
              </p:ext>
            </p:extLst>
          </p:nvPr>
        </p:nvGraphicFramePr>
        <p:xfrm>
          <a:off x="3232339" y="1988840"/>
          <a:ext cx="274718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4" name="Denklem" r:id="rId5" imgW="1371600" imgH="609600" progId="Equation.3">
                  <p:embed/>
                </p:oleObj>
              </mc:Choice>
              <mc:Fallback>
                <p:oleObj name="Denklem" r:id="rId5" imgW="1371600" imgH="60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339" y="1988840"/>
                        <a:ext cx="2747189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0" y="980728"/>
            <a:ext cx="1224136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388" y="3464828"/>
            <a:ext cx="8747721" cy="646331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ÖRNEK–3):</a:t>
            </a:r>
            <a:r>
              <a:rPr lang="tr-TR" altLang="zh-CN" dirty="0"/>
              <a:t>  İki zar birlikte </a:t>
            </a:r>
            <a:r>
              <a:rPr lang="tr-TR" altLang="zh-CN" dirty="0" smtClean="0"/>
              <a:t>atılıyor. Her </a:t>
            </a:r>
            <a:r>
              <a:rPr lang="tr-TR" altLang="zh-CN" dirty="0"/>
              <a:t>iki zarın üst yüzüne 5 gelme olasılığı kaçtır? </a:t>
            </a:r>
            <a:r>
              <a:rPr lang="tr-TR" altLang="zh-CN" dirty="0">
                <a:solidFill>
                  <a:srgbClr val="FF0000"/>
                </a:solidFill>
              </a:rPr>
              <a:t>(Bağımsız olay</a:t>
            </a:r>
            <a:r>
              <a:rPr lang="tr-TR" altLang="zh-CN" dirty="0" smtClean="0">
                <a:solidFill>
                  <a:srgbClr val="FF0000"/>
                </a:solidFill>
              </a:rPr>
              <a:t>)</a:t>
            </a:r>
            <a:endParaRPr lang="tr-TR" altLang="zh-CN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3810"/>
            <a:ext cx="1917214" cy="108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87055"/>
              </p:ext>
            </p:extLst>
          </p:nvPr>
        </p:nvGraphicFramePr>
        <p:xfrm>
          <a:off x="2267744" y="4308547"/>
          <a:ext cx="4823856" cy="73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5" name="Denklem" r:id="rId8" imgW="2552700" imgH="393700" progId="Equation.3">
                  <p:embed/>
                </p:oleObj>
              </mc:Choice>
              <mc:Fallback>
                <p:oleObj name="Denklem" r:id="rId8" imgW="25527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308547"/>
                        <a:ext cx="4823856" cy="737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5" name="Nesne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59326"/>
              </p:ext>
            </p:extLst>
          </p:nvPr>
        </p:nvGraphicFramePr>
        <p:xfrm>
          <a:off x="3491880" y="5157192"/>
          <a:ext cx="303857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Denklem" r:id="rId10" imgW="1358900" imgH="609600" progId="Equation.3">
                  <p:embed/>
                </p:oleObj>
              </mc:Choice>
              <mc:Fallback>
                <p:oleObj name="Denklem" r:id="rId10" imgW="1358900" imgH="609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157192"/>
                        <a:ext cx="3038570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302435" y="4266924"/>
            <a:ext cx="1296144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4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388" y="188913"/>
            <a:ext cx="8713787" cy="11938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ÖRNEK–4):</a:t>
            </a:r>
            <a:r>
              <a:rPr lang="tr-TR" altLang="zh-CN"/>
              <a:t> Bir torbada 4 beyaz, 2 kırmızı bilye vardır. Yusuf Torbadan bir bilye çekerken, Ahmet bir zar atıyor. Bilyenin beyaz ve zarın 3 ten küçük bir sayı gelmesi olasılığı nasıl bir olaydır?</a:t>
            </a:r>
          </a:p>
          <a:p>
            <a:pPr eaLnBrk="1" hangingPunct="1"/>
            <a:r>
              <a:rPr lang="tr-TR" altLang="zh-CN"/>
              <a:t>	a)Ayrık olay     b)Ayrık olmayan olay  c)Bağımsız olay  d)Bağımlı olay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99213" y="2223784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dirty="0"/>
              <a:t>Bağımsız olay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199800"/>
              </p:ext>
            </p:extLst>
          </p:nvPr>
        </p:nvGraphicFramePr>
        <p:xfrm>
          <a:off x="3651096" y="1991158"/>
          <a:ext cx="17843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Denklem" r:id="rId3" imgW="914400" imgH="393700" progId="Equation.3">
                  <p:embed/>
                </p:oleObj>
              </mc:Choice>
              <mc:Fallback>
                <p:oleObj name="Denklem" r:id="rId3" imgW="914400" imgH="393700" progId="Equation.3">
                  <p:embed/>
                  <p:pic>
                    <p:nvPicPr>
                      <p:cNvPr id="0" name="Nesn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96" y="1991158"/>
                        <a:ext cx="17843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144815" y="877888"/>
            <a:ext cx="1871662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86378" y="3284984"/>
            <a:ext cx="8713787" cy="147732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ÖRNEK–5):</a:t>
            </a:r>
            <a:r>
              <a:rPr lang="tr-TR" altLang="zh-CN" dirty="0"/>
              <a:t> Bir kutudaki 20 kalemden 8’i sağlam geri kalanı da kırıktır. Kutuya geri atılması şartıyla arka arkaya çekilen iki kalemin ikisinin de sağlam olma olasılığı kaçtır? </a:t>
            </a:r>
            <a:endParaRPr lang="tr-TR" altLang="zh-CN" dirty="0" smtClean="0"/>
          </a:p>
          <a:p>
            <a:pPr eaLnBrk="1" hangingPunct="1"/>
            <a:r>
              <a:rPr lang="tr-TR" altLang="zh-CN" dirty="0" smtClean="0"/>
              <a:t>  </a:t>
            </a:r>
            <a:r>
              <a:rPr lang="tr-TR" altLang="zh-CN" dirty="0"/>
              <a:t>	</a:t>
            </a:r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a) 0,16    	b) 0,12     	c) 0,18    	d) 0,24</a:t>
            </a:r>
            <a:endParaRPr lang="tr-TR" altLang="zh-CN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87255"/>
              </p:ext>
            </p:extLst>
          </p:nvPr>
        </p:nvGraphicFramePr>
        <p:xfrm>
          <a:off x="1572284" y="5229200"/>
          <a:ext cx="626681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Denklem" r:id="rId5" imgW="2869920" imgH="393480" progId="Equation.3">
                  <p:embed/>
                </p:oleObj>
              </mc:Choice>
              <mc:Fallback>
                <p:oleObj name="Denklem" r:id="rId5" imgW="2869920" imgH="393480" progId="Equation.3">
                  <p:embed/>
                  <p:pic>
                    <p:nvPicPr>
                      <p:cNvPr id="0" name="Nesn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284" y="5229200"/>
                        <a:ext cx="6266813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83568" y="4257487"/>
            <a:ext cx="1728192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7504" y="188640"/>
            <a:ext cx="8856984" cy="147732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ÖRNEK–6):</a:t>
            </a:r>
            <a:r>
              <a:rPr lang="tr-TR" altLang="zh-CN" dirty="0"/>
              <a:t> Bir kutudaki 20 kalemden 8’i sağlam geri kalanı da kırıktır. Kutuya geri atılması şartıyla arka arkaya çekilen iki kalemin 1.sinde sağlam,2.sinde kırık olma olasılığı kaçtır? </a:t>
            </a:r>
            <a:r>
              <a:rPr lang="tr-TR" altLang="zh-CN" dirty="0" smtClean="0">
                <a:solidFill>
                  <a:srgbClr val="FF0000"/>
                </a:solidFill>
              </a:rPr>
              <a:t>Bağımsız olay</a:t>
            </a:r>
          </a:p>
          <a:p>
            <a:pPr eaLnBrk="1" hangingPunct="1"/>
            <a:r>
              <a:rPr lang="tr-TR" altLang="zh-CN" dirty="0"/>
              <a:t>	</a:t>
            </a:r>
          </a:p>
          <a:p>
            <a:pPr eaLnBrk="1" hangingPunct="1"/>
            <a:r>
              <a:rPr lang="tr-TR" altLang="zh-CN" dirty="0"/>
              <a:t>		</a:t>
            </a:r>
            <a:r>
              <a:rPr lang="tr-TR" altLang="zh-CN" dirty="0" smtClean="0"/>
              <a:t>a)0,16     	b)0,12     	c)0,18    		d)0,24</a:t>
            </a:r>
            <a:endParaRPr lang="tr-TR" altLang="zh-CN" dirty="0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020272" y="1161143"/>
            <a:ext cx="1728192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5" name="Nesne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090051"/>
              </p:ext>
            </p:extLst>
          </p:nvPr>
        </p:nvGraphicFramePr>
        <p:xfrm>
          <a:off x="1333330" y="1988840"/>
          <a:ext cx="6211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Denklem" r:id="rId3" imgW="2844720" imgH="393480" progId="Equation.3">
                  <p:embed/>
                </p:oleObj>
              </mc:Choice>
              <mc:Fallback>
                <p:oleObj name="Denklem" r:id="rId3" imgW="2844720" imgH="393480" progId="Equation.3">
                  <p:embed/>
                  <p:pic>
                    <p:nvPicPr>
                      <p:cNvPr id="0" name="Nesn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330" y="1988840"/>
                        <a:ext cx="62118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7504" y="3212976"/>
            <a:ext cx="8857109" cy="1200329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ÖRNEK–7):</a:t>
            </a:r>
            <a:r>
              <a:rPr lang="tr-TR" altLang="zh-CN" dirty="0" smtClean="0"/>
              <a:t> </a:t>
            </a:r>
            <a:r>
              <a:rPr lang="tr-TR" altLang="zh-CN" dirty="0"/>
              <a:t>Bir elma ağacındaki 200 elmadan,10’u </a:t>
            </a:r>
            <a:r>
              <a:rPr lang="tr-TR" altLang="zh-CN" dirty="0" smtClean="0"/>
              <a:t>çürük; bir </a:t>
            </a:r>
            <a:r>
              <a:rPr lang="tr-TR" altLang="zh-CN" dirty="0"/>
              <a:t>portakal ağacındaki 100 portakaldan 20’si </a:t>
            </a:r>
            <a:r>
              <a:rPr lang="tr-TR" altLang="zh-CN" dirty="0" smtClean="0"/>
              <a:t>çürüktür. Elma </a:t>
            </a:r>
            <a:r>
              <a:rPr lang="tr-TR" altLang="zh-CN" dirty="0"/>
              <a:t>ağacından rastgele bir </a:t>
            </a:r>
            <a:r>
              <a:rPr lang="tr-TR" altLang="zh-CN" dirty="0" smtClean="0"/>
              <a:t>elma, portakal </a:t>
            </a:r>
            <a:r>
              <a:rPr lang="tr-TR" altLang="zh-CN" dirty="0"/>
              <a:t>ağacından rastgele bir portakal </a:t>
            </a:r>
            <a:r>
              <a:rPr lang="tr-TR" altLang="zh-CN" dirty="0" smtClean="0"/>
              <a:t>alınıyor. Alınan </a:t>
            </a:r>
            <a:r>
              <a:rPr lang="tr-TR" altLang="zh-CN" dirty="0"/>
              <a:t>portakalın sağlam ve alınan elmanın çürük çıkma olasılığı kaçtır? </a:t>
            </a:r>
            <a:r>
              <a:rPr lang="tr-TR" altLang="zh-CN" dirty="0">
                <a:solidFill>
                  <a:srgbClr val="FF0000"/>
                </a:solidFill>
              </a:rPr>
              <a:t>(Bağımsız olay</a:t>
            </a:r>
            <a:r>
              <a:rPr lang="tr-TR" altLang="zh-CN" dirty="0" smtClean="0">
                <a:solidFill>
                  <a:srgbClr val="FF0000"/>
                </a:solidFill>
              </a:rPr>
              <a:t>)</a:t>
            </a:r>
            <a:endParaRPr lang="tr-TR" altLang="zh-CN" dirty="0">
              <a:solidFill>
                <a:srgbClr val="FF0000"/>
              </a:solidFill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8" name="Nesne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8639"/>
              </p:ext>
            </p:extLst>
          </p:nvPr>
        </p:nvGraphicFramePr>
        <p:xfrm>
          <a:off x="1876969" y="4581128"/>
          <a:ext cx="539006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Denklem" r:id="rId5" imgW="2654300" imgH="393700" progId="Equation.3">
                  <p:embed/>
                </p:oleObj>
              </mc:Choice>
              <mc:Fallback>
                <p:oleObj name="Denklem" r:id="rId5" imgW="2654300" imgH="3937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969" y="4581128"/>
                        <a:ext cx="5390062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Nesne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85746"/>
              </p:ext>
            </p:extLst>
          </p:nvPr>
        </p:nvGraphicFramePr>
        <p:xfrm>
          <a:off x="1560305" y="5445224"/>
          <a:ext cx="60721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Denklem" r:id="rId7" imgW="2781000" imgH="393480" progId="Equation.3">
                  <p:embed/>
                </p:oleObj>
              </mc:Choice>
              <mc:Fallback>
                <p:oleObj name="Denklem" r:id="rId7" imgW="2781000" imgH="393480" progId="Equation.3">
                  <p:embed/>
                  <p:pic>
                    <p:nvPicPr>
                      <p:cNvPr id="0" name="Nesn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305" y="5445224"/>
                        <a:ext cx="60721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203848" y="4509120"/>
            <a:ext cx="1080120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3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1537</Words>
  <Application>Microsoft Office PowerPoint</Application>
  <PresentationFormat>Ekran Gösterisi (4:3)</PresentationFormat>
  <Paragraphs>142</Paragraphs>
  <Slides>51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3" baseType="lpstr">
      <vt:lpstr>Ofis Teması</vt:lpstr>
      <vt:lpstr>Denklem</vt:lpstr>
      <vt:lpstr>BAĞIMSIZ OLASILIK  VE  BAĞIMLI OLSAILIK</vt:lpstr>
      <vt:lpstr>BAĞIMSIZ BİR OLAYIN OLASILIĞI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BAĞIMLI BİR OLAYIN OLASILIĞI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HAZIRLAYAN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BAĞIMLI BİR OLAYIN OLASILIĞI</dc:title>
  <dc:creator>heronmatematik@hotmail.com</dc:creator>
  <cp:lastModifiedBy>Burçin Bekler</cp:lastModifiedBy>
  <cp:revision>52</cp:revision>
  <dcterms:created xsi:type="dcterms:W3CDTF">2013-05-01T07:46:53Z</dcterms:created>
  <dcterms:modified xsi:type="dcterms:W3CDTF">2014-02-15T20:11:30Z</dcterms:modified>
</cp:coreProperties>
</file>