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1-05-25T10:35:31.17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3 43,'0'-43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CCCED-996A-4EEE-B3FE-163EC99ACE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1687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BD40-9BF6-4969-8814-93004F8CA1E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0288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8F959-B6DB-44C6-BE9E-E2D229927AB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4689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F5AFA-E25A-4EBA-A352-B543FC994CE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748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2BCC0-6A35-40B4-A610-5A84F57782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865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16369-4BDF-4420-B2BF-696B791974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78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7B85C-B315-4461-8E94-28CEF374054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436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037C4-3896-413C-9397-67710A6CC3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542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67E78-3522-4A5C-86C5-944BE7BE317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605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0A1AF-3013-45E2-82E4-F99C793711F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263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77041-72CC-48EE-8850-C9DBC77433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337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E4332E-90FF-450B-A92D-8847186F795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image" Target="../media/image34.png"/><Relationship Id="rId7" Type="http://schemas.openxmlformats.org/officeDocument/2006/relationships/customXml" Target="../ink/ink1.xm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0.png"/><Relationship Id="rId4" Type="http://schemas.openxmlformats.org/officeDocument/2006/relationships/image" Target="../media/image35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990600" y="0"/>
            <a:ext cx="6934200" cy="685800"/>
          </a:xfrm>
          <a:prstGeom prst="wedgeRectCallout">
            <a:avLst>
              <a:gd name="adj1" fmla="val -14444"/>
              <a:gd name="adj2" fmla="val 321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GEOMETRİK YAPILARIN KODLARI</a:t>
            </a:r>
          </a:p>
          <a:p>
            <a:pPr algn="ctr" eaLnBrk="1" hangingPunct="1"/>
            <a:r>
              <a:rPr lang="tr-TR" altLang="tr-TR" b="1"/>
              <a:t>(ÇOK KÜPLÜLERLE OLUŞTURULAN YAPILARIN KODLARI)</a:t>
            </a:r>
            <a:r>
              <a:rPr lang="tr-TR" altLang="tr-TR"/>
              <a:t> 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28600" y="1066800"/>
            <a:ext cx="8686800" cy="2362200"/>
          </a:xfrm>
          <a:prstGeom prst="wedgeRectCallout">
            <a:avLst>
              <a:gd name="adj1" fmla="val -12481"/>
              <a:gd name="adj2" fmla="val -254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ÇOK KÜPLÜLER:Etrafımızda gördüğümüz cisimlerin birçoğu veya cisimlerin bazı kısımları küp, dikdörtgenler prizması yâda kare prizma şeklindedir.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/>
              <a:t>	</a:t>
            </a:r>
            <a:r>
              <a:rPr lang="tr-TR" altLang="tr-TR" b="1"/>
              <a:t>Bu cisimlerin üç boyutlu görüntüleri izometrik kâğıda çizilirken, bazı özel yapılardan faydalanılır. Bunlardan biride ÇOK KÜPLÜLERDİR.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Belli kodlarla tanımlanan bu çok küplülerle birçok yapının çizimi daha hızlı yapılabilmektedir. Günümüzde, bilgisayar teknolojisinin de bu tür çizimlerin hazırlanmasında kullanılıyor olması, üç boyutlu cisimlerin çizimlerini kolaylaştırmıştır.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/>
              <a:t>	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381000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1) KODU ( D ) OLAN ÇOK KÜPLÜLER:</a:t>
            </a:r>
          </a:p>
          <a:p>
            <a:pPr eaLnBrk="1" hangingPunct="1"/>
            <a:r>
              <a:rPr lang="tr-TR" altLang="tr-TR" b="1"/>
              <a:t>	Kodu “ D ” olan çok küplüler 4 tane birim küpten oluşur. Dört tane birim küpten oluşan yapıya kodu “ D ” denir.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029200"/>
            <a:ext cx="2286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6172200" y="5257800"/>
            <a:ext cx="2438400" cy="685800"/>
          </a:xfrm>
          <a:prstGeom prst="wedgeRectCallout">
            <a:avLst>
              <a:gd name="adj1" fmla="val -70833"/>
              <a:gd name="adj2" fmla="val 36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“D” olan çok küplüler.</a:t>
            </a: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8288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0"/>
            <a:ext cx="3962400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696200" y="0"/>
            <a:ext cx="1447800" cy="381000"/>
          </a:xfrm>
          <a:prstGeom prst="wedgeRectCallout">
            <a:avLst>
              <a:gd name="adj1" fmla="val 27523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ÖRNEK-16: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340042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2057400" y="0"/>
            <a:ext cx="1447800" cy="381000"/>
          </a:xfrm>
          <a:prstGeom prst="wedgeRectCallout">
            <a:avLst>
              <a:gd name="adj1" fmla="val 27523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ÖRNEK-17: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514600" y="2895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400425"/>
            <a:ext cx="35052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7696200" y="3429000"/>
            <a:ext cx="1447800" cy="381000"/>
          </a:xfrm>
          <a:prstGeom prst="wedgeRectCallout">
            <a:avLst>
              <a:gd name="adj1" fmla="val 4384"/>
              <a:gd name="adj2" fmla="val 9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ÖRNEK-18: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8001000" y="6324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304800" y="3429000"/>
            <a:ext cx="1447800" cy="381000"/>
          </a:xfrm>
          <a:prstGeom prst="wedgeRectCallout">
            <a:avLst>
              <a:gd name="adj1" fmla="val -21051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ÖRNEK-18: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5943600" y="29718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83038"/>
            <a:ext cx="3733800" cy="287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1752600" y="57150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42" grpId="0" animBg="1"/>
      <p:bldP spid="18443" grpId="0" animBg="1"/>
      <p:bldP spid="18445" grpId="0" animBg="1"/>
      <p:bldP spid="18446" grpId="0" animBg="1"/>
      <p:bldP spid="18448" grpId="0" animBg="1"/>
      <p:bldP spid="18450" grpId="0" animBg="1"/>
      <p:bldP spid="184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86200" cy="227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0" y="0"/>
            <a:ext cx="1447800" cy="381000"/>
          </a:xfrm>
          <a:prstGeom prst="wedgeRectCallout">
            <a:avLst>
              <a:gd name="adj1" fmla="val -21051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ÖRNEK-19: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81000" y="18288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7696200" y="0"/>
            <a:ext cx="1447800" cy="381000"/>
          </a:xfrm>
          <a:prstGeom prst="wedgeRectCallout">
            <a:avLst>
              <a:gd name="adj1" fmla="val -24231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ÖRNEK-20: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45720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45720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0" y="2895600"/>
            <a:ext cx="1447800" cy="381000"/>
          </a:xfrm>
          <a:prstGeom prst="wedgeRectCallout">
            <a:avLst>
              <a:gd name="adj1" fmla="val -24231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ÖRNEK-21: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1066800" y="5562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05200"/>
            <a:ext cx="4419600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7696200" y="2667000"/>
            <a:ext cx="1447800" cy="381000"/>
          </a:xfrm>
          <a:prstGeom prst="wedgeRectCallout">
            <a:avLst>
              <a:gd name="adj1" fmla="val -16884"/>
              <a:gd name="adj2" fmla="val 12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ÖRNEK-22: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7772400" y="56388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70" grpId="0" animBg="1"/>
      <p:bldP spid="19471" grpId="0" animBg="1"/>
      <p:bldP spid="19473" grpId="0" animBg="1"/>
      <p:bldP spid="19474" grpId="0" animBg="1"/>
      <p:bldP spid="19476" grpId="0" animBg="1"/>
      <p:bldP spid="194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7848600" cy="234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0" y="0"/>
            <a:ext cx="1447800" cy="381000"/>
          </a:xfrm>
          <a:prstGeom prst="wedgeRectCallout">
            <a:avLst>
              <a:gd name="adj1" fmla="val 37829"/>
              <a:gd name="adj2" fmla="val 11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ÖRNEK-23: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1295400" y="990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4876800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0" y="2514600"/>
            <a:ext cx="1447800" cy="381000"/>
          </a:xfrm>
          <a:prstGeom prst="wedgeRectCallout">
            <a:avLst>
              <a:gd name="adj1" fmla="val 23134"/>
              <a:gd name="adj2" fmla="val 11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ÖRNEK-24: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3810000" y="586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20500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62200"/>
            <a:ext cx="47244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5715000" y="2209800"/>
            <a:ext cx="1447800" cy="381000"/>
          </a:xfrm>
          <a:prstGeom prst="wedgeRectCallout">
            <a:avLst>
              <a:gd name="adj1" fmla="val -68421"/>
              <a:gd name="adj2" fmla="val 5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ÖRNEK-25: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76800"/>
            <a:ext cx="24574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4" name="Oval 24"/>
          <p:cNvSpPr>
            <a:spLocks noChangeArrowheads="1"/>
          </p:cNvSpPr>
          <p:nvPr/>
        </p:nvSpPr>
        <p:spPr bwMode="auto">
          <a:xfrm>
            <a:off x="6324600" y="4419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 animBg="1"/>
      <p:bldP spid="20488" grpId="0" animBg="1"/>
      <p:bldP spid="20489" grpId="0" animBg="1"/>
      <p:bldP spid="20501" grpId="0" animBg="1"/>
      <p:bldP spid="205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362200" y="0"/>
            <a:ext cx="1447800" cy="381000"/>
          </a:xfrm>
          <a:prstGeom prst="wedgeRectCallout">
            <a:avLst>
              <a:gd name="adj1" fmla="val -27412"/>
              <a:gd name="adj2" fmla="val 6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ÖRNEK-25: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1600200" y="30480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16002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6002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20574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91125"/>
            <a:ext cx="22574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029200"/>
            <a:ext cx="27432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29000"/>
            <a:ext cx="25146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09600"/>
            <a:ext cx="35814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143000"/>
            <a:ext cx="1314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447800"/>
            <a:ext cx="18383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3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743200" y="2895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362200" y="0"/>
            <a:ext cx="1447800" cy="381000"/>
          </a:xfrm>
          <a:prstGeom prst="wedgeRectCallout">
            <a:avLst>
              <a:gd name="adj1" fmla="val -27412"/>
              <a:gd name="adj2" fmla="val 6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ÖRNEK-26: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00400"/>
            <a:ext cx="18478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352800"/>
            <a:ext cx="21717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334000"/>
            <a:ext cx="11557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6200"/>
            <a:ext cx="39624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1148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791200"/>
            <a:ext cx="19050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429000" y="228600"/>
            <a:ext cx="3429000" cy="685800"/>
          </a:xfrm>
          <a:prstGeom prst="wedgeRectCallout">
            <a:avLst>
              <a:gd name="adj1" fmla="val -5694"/>
              <a:gd name="adj2" fmla="val 164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sz="3600" b="1"/>
              <a:t>HAZIRLAYAN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990600" y="3352800"/>
            <a:ext cx="7467600" cy="1828800"/>
          </a:xfrm>
          <a:prstGeom prst="wedgeRectCallout">
            <a:avLst>
              <a:gd name="adj1" fmla="val -12944"/>
              <a:gd name="adj2" fmla="val -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sz="2400" b="1"/>
              <a:t>BURÇİN BEKLER </a:t>
            </a:r>
          </a:p>
          <a:p>
            <a:pPr algn="ctr" eaLnBrk="1" hangingPunct="1"/>
            <a:r>
              <a:rPr lang="tr-TR" altLang="tr-TR" sz="2400" b="1"/>
              <a:t>NAMIK KEMAL ORTAOKULU</a:t>
            </a:r>
          </a:p>
          <a:p>
            <a:pPr algn="ctr" eaLnBrk="1" hangingPunct="1"/>
            <a:r>
              <a:rPr lang="tr-TR" altLang="tr-TR" sz="2400" b="1"/>
              <a:t>MATEMATİK ÖĞRETMENİ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0" y="-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9144000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6200"/>
            <a:ext cx="91440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91440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89154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48600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83820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24400"/>
            <a:ext cx="67056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2) KODU ( L ) OLAN ÇOK KÜPLÜLER:</a:t>
            </a:r>
          </a:p>
          <a:p>
            <a:pPr eaLnBrk="1" hangingPunct="1"/>
            <a:r>
              <a:rPr lang="tr-TR" altLang="tr-TR" b="1"/>
              <a:t>	Kodu “ L ” olan çok küplüler 4 tane birim küpten oluşur. Dört tane birim küpten oluşan ve Şekli ( L ) harfine benzeyen yapıya kodu “ L ” denir.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22098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0"/>
            <a:ext cx="13287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990600"/>
            <a:ext cx="13652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90600"/>
            <a:ext cx="19812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477000" y="2743200"/>
            <a:ext cx="2438400" cy="685800"/>
          </a:xfrm>
          <a:prstGeom prst="wedgeRectCallout">
            <a:avLst>
              <a:gd name="adj1" fmla="val -24611"/>
              <a:gd name="adj2" fmla="val -69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“L” olan çok küplüler.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0" y="350520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3) KODU ( Z ) OLAN ÇOK KÜPLÜLER:</a:t>
            </a:r>
          </a:p>
          <a:p>
            <a:pPr eaLnBrk="1" hangingPunct="1"/>
            <a:r>
              <a:rPr lang="tr-TR" altLang="tr-TR" b="1"/>
              <a:t>Kodu “ Z ” olan çok küplüler 4 tane birim küpten oluşur. Dört tane birim küpten oluşan ve şekli ( Z ) harfine benzeyen yapıya kodu “ Z ” denir.</a:t>
            </a: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0"/>
            <a:ext cx="18288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752600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95800"/>
            <a:ext cx="2362200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95800"/>
            <a:ext cx="24384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4267200" y="5867400"/>
            <a:ext cx="2438400" cy="685800"/>
          </a:xfrm>
          <a:prstGeom prst="wedgeRectCallout">
            <a:avLst>
              <a:gd name="adj1" fmla="val -24611"/>
              <a:gd name="adj2" fmla="val -69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“Z” olan çok küplüler.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5" grpId="0" animBg="1"/>
      <p:bldP spid="7176" grpId="0" animBg="1"/>
      <p:bldP spid="71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4) KODU ( T ) OLAN ÇOK KÜPLÜLER:</a:t>
            </a:r>
          </a:p>
          <a:p>
            <a:pPr eaLnBrk="1" hangingPunct="1"/>
            <a:r>
              <a:rPr lang="tr-TR" altLang="tr-TR" b="1"/>
              <a:t>Kodu “ T ” olan çok küplüler 4 tane birim küpten oluşur. Dört tane birim küpten oluşan ve Şekli ( T ) harfine benzeyen yapıya kodu “ T ” denir.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17526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90600"/>
            <a:ext cx="182880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990600"/>
            <a:ext cx="205740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19200"/>
            <a:ext cx="2209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6096000" y="2590800"/>
            <a:ext cx="2438400" cy="685800"/>
          </a:xfrm>
          <a:prstGeom prst="wedgeRectCallout">
            <a:avLst>
              <a:gd name="adj1" fmla="val -24611"/>
              <a:gd name="adj2" fmla="val -69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“T” olan çok küplüler.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0" y="335280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5) KODU ( V ) OLAN ÇOK KÜPLÜLER:</a:t>
            </a:r>
          </a:p>
          <a:p>
            <a:pPr eaLnBrk="1" hangingPunct="1"/>
            <a:r>
              <a:rPr lang="tr-TR" altLang="tr-TR" b="1"/>
              <a:t>Kodu “ V ” olan çok küplüler 5 tane birim küpten oluşur. Beş tane birim küpten oluşan yapıya kodu “ V ” denir.</a:t>
            </a: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2590800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419600"/>
            <a:ext cx="251460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419600"/>
            <a:ext cx="26670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2362200" y="5867400"/>
            <a:ext cx="2438400" cy="685800"/>
          </a:xfrm>
          <a:prstGeom prst="wedgeRectCallout">
            <a:avLst>
              <a:gd name="adj1" fmla="val 62176"/>
              <a:gd name="adj2" fmla="val -476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“V” olan çok küplüler.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51" grpId="0" animBg="1"/>
      <p:bldP spid="6152" grpId="0" animBg="1"/>
      <p:bldP spid="61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6) KODU ( 3 ) OLAN ÇOK KÜPLÜLER:</a:t>
            </a:r>
          </a:p>
          <a:p>
            <a:pPr eaLnBrk="1" hangingPunct="1"/>
            <a:r>
              <a:rPr lang="tr-TR" altLang="tr-TR" b="1"/>
              <a:t>Kodu “ 3 ” olan çok küplüler 3 tane birim küpten oluşur. Üç tane birim küpten oluşan yapıya kodu “ 3 ” denir.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19812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90600"/>
            <a:ext cx="7524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4267200" y="1600200"/>
            <a:ext cx="2438400" cy="685800"/>
          </a:xfrm>
          <a:prstGeom prst="wedgeRectCallout">
            <a:avLst>
              <a:gd name="adj1" fmla="val -72787"/>
              <a:gd name="adj2" fmla="val -27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“3” olan çok küplüler.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0" y="259080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7) KODU ( 2 ) OLAN ÇOK KÜPLÜLER:</a:t>
            </a:r>
          </a:p>
          <a:p>
            <a:pPr eaLnBrk="1" hangingPunct="1"/>
            <a:r>
              <a:rPr lang="tr-TR" altLang="tr-TR" b="1"/>
              <a:t>Kodu “ 2 ” olan çok küplüler 2 tane birim küpten oluşur. 2 tane birim küpten oluşan yapıya kodu “ 2 ” denir.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10953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33800"/>
            <a:ext cx="16764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81400"/>
            <a:ext cx="8667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4876800" y="4038600"/>
            <a:ext cx="2438400" cy="685800"/>
          </a:xfrm>
          <a:prstGeom prst="wedgeRectCallout">
            <a:avLst>
              <a:gd name="adj1" fmla="val -62759"/>
              <a:gd name="adj2" fmla="val -118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“2” olan çok küplüler.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0" y="5029200"/>
            <a:ext cx="9144000" cy="914400"/>
          </a:xfrm>
          <a:prstGeom prst="wedgeRectCallout">
            <a:avLst>
              <a:gd name="adj1" fmla="val -21579"/>
              <a:gd name="adj2" fmla="val 15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/>
              <a:t>8) KODU ( 1 ) OLAN ÇOK KÜPLÜLER:</a:t>
            </a:r>
          </a:p>
          <a:p>
            <a:pPr eaLnBrk="1" hangingPunct="1"/>
            <a:r>
              <a:rPr lang="tr-TR" altLang="tr-TR" b="1"/>
              <a:t>Kodu “ 1 ” olan çok küplüler 1 tane birim küpten oluşur. 1 tane birim küpten oluşan yapıya kodu “ 1 ” denir.</a:t>
            </a:r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858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1752600" y="6172200"/>
            <a:ext cx="3352800" cy="457200"/>
          </a:xfrm>
          <a:prstGeom prst="wedgeRectCallout">
            <a:avLst>
              <a:gd name="adj1" fmla="val -72870"/>
              <a:gd name="adj2" fmla="val -12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altLang="tr-TR" b="1"/>
              <a:t>Kodu “1” olan çok küplüler.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animBg="1"/>
      <p:bldP spid="5126" grpId="0" animBg="1"/>
      <p:bldP spid="5130" grpId="0" animBg="1"/>
      <p:bldP spid="5131" grpId="0" animBg="1"/>
      <p:bldP spid="51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wedgeRectCallout">
            <a:avLst>
              <a:gd name="adj1" fmla="val -22241"/>
              <a:gd name="adj2" fmla="val -18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ÖRNEK-1:</a:t>
            </a:r>
            <a:r>
              <a:rPr lang="tr-TR" altLang="tr-TR" b="1"/>
              <a:t> Aşağıdaki yapının KODU hangi seçenekte verilmiştir?</a:t>
            </a:r>
          </a:p>
          <a:p>
            <a:pPr eaLnBrk="1" hangingPunct="1"/>
            <a:r>
              <a:rPr lang="tr-TR" altLang="tr-TR" b="1"/>
              <a:t>	a)3DL  b)DDDZ  c)DDDVVVL  d)3DZ</a:t>
            </a:r>
            <a:r>
              <a:rPr lang="tr-TR" altLang="tr-TR"/>
              <a:t>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157003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2590800" y="228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914400"/>
            <a:ext cx="15097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0" y="3657600"/>
            <a:ext cx="9144000" cy="685800"/>
          </a:xfrm>
          <a:prstGeom prst="wedgeRectCallout">
            <a:avLst>
              <a:gd name="adj1" fmla="val -20069"/>
              <a:gd name="adj2" fmla="val -210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ÖRNEK-2:</a:t>
            </a:r>
            <a:r>
              <a:rPr lang="tr-TR" altLang="tr-TR" b="1"/>
              <a:t>Aşağıdaki yapının KODU hangi seçenekte verilmiştir?</a:t>
            </a:r>
          </a:p>
          <a:p>
            <a:pPr eaLnBrk="1" hangingPunct="1"/>
            <a:r>
              <a:rPr lang="tr-TR" altLang="tr-TR" b="1"/>
              <a:t>	a)DVZL2  b)DZ2  c)DLZ  d)D2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95800"/>
            <a:ext cx="187483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914400" y="38862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8" grpId="0" animBg="1"/>
      <p:bldP spid="8200" grpId="0" animBg="1"/>
      <p:bldP spid="82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wedgeRectCallout">
            <a:avLst>
              <a:gd name="adj1" fmla="val -19722"/>
              <a:gd name="adj2" fmla="val 298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ÖRNEK-3:</a:t>
            </a:r>
            <a:r>
              <a:rPr lang="tr-TR" altLang="tr-TR" b="1"/>
              <a:t>Aşağıdaki yapının KODU hangi seçenekte verilmiştir?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a)LZ2  b)DD2  c)DL2  d)DVZ2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2514600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200400" y="228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0" y="2590800"/>
            <a:ext cx="9144000" cy="685800"/>
          </a:xfrm>
          <a:prstGeom prst="wedgeRectCallout">
            <a:avLst>
              <a:gd name="adj1" fmla="val -19722"/>
              <a:gd name="adj2" fmla="val 298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ÖRNEK-4:</a:t>
            </a:r>
            <a:r>
              <a:rPr lang="tr-TR" altLang="tr-TR" b="1"/>
              <a:t>Aşağıdaki yapının KODU hangi seçenekte verilmiştir?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a)DLZ1  b)ZL2  c)DVLZ  d)DL3</a:t>
            </a:r>
            <a:r>
              <a:rPr lang="tr-TR" altLang="tr-TR"/>
              <a:t> </a:t>
            </a:r>
            <a:r>
              <a:rPr lang="tr-TR" altLang="tr-TR" b="1"/>
              <a:t>	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180181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2514600" y="2819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886200" y="3352800"/>
            <a:ext cx="5029200" cy="990600"/>
          </a:xfrm>
          <a:prstGeom prst="wedgeRectCallout">
            <a:avLst>
              <a:gd name="adj1" fmla="val -42833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ÖRNEK-5:</a:t>
            </a:r>
            <a:r>
              <a:rPr lang="tr-TR" altLang="tr-TR" b="1"/>
              <a:t>Aşağıdaki yapının KODU hangi seçenekte verilmiştir?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a)LZ3  b)LL3  c)ZZ3  d)33LZ</a:t>
            </a:r>
            <a:r>
              <a:rPr lang="tr-TR" altLang="tr-TR"/>
              <a:t> </a:t>
            </a:r>
            <a:r>
              <a:rPr lang="tr-TR" altLang="tr-TR" b="1"/>
              <a:t>		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19600"/>
            <a:ext cx="14398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4800600" y="38862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2" grpId="0" animBg="1"/>
      <p:bldP spid="9223" grpId="0" animBg="1"/>
      <p:bldP spid="9225" grpId="0" animBg="1"/>
      <p:bldP spid="9226" grpId="0" animBg="1"/>
      <p:bldP spid="92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wedgeRectCallout">
            <a:avLst>
              <a:gd name="adj1" fmla="val -19546"/>
              <a:gd name="adj2" fmla="val 298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ÖRNEK-6:</a:t>
            </a:r>
            <a:r>
              <a:rPr lang="tr-TR" altLang="tr-TR" b="1"/>
              <a:t>Aşağıdaki yapının KODU hangi seçenekte verilmiştir?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	a)3LL  b)LZ3  c)3ZZ  d)LZ</a:t>
            </a:r>
            <a:r>
              <a:rPr lang="tr-TR" altLang="tr-TR"/>
              <a:t> 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62000"/>
            <a:ext cx="15811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2514600" y="228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0" y="2590800"/>
            <a:ext cx="9144000" cy="685800"/>
          </a:xfrm>
          <a:prstGeom prst="wedgeRectCallout">
            <a:avLst>
              <a:gd name="adj1" fmla="val -19546"/>
              <a:gd name="adj2" fmla="val 298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ÖRNEK-7:</a:t>
            </a:r>
            <a:r>
              <a:rPr lang="tr-TR" altLang="tr-TR" b="1"/>
              <a:t>Aşağıdaki yapının KODU hangi seçenekte verilmiştir?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	a)2DLZ  b)2DLZ2  c)DDVVLZ2  d)DLZ2</a:t>
            </a:r>
            <a:r>
              <a:rPr lang="tr-TR" altLang="tr-TR"/>
              <a:t> </a:t>
            </a: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29000"/>
            <a:ext cx="185896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810000" y="2819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3886200" y="3352800"/>
            <a:ext cx="5029200" cy="990600"/>
          </a:xfrm>
          <a:prstGeom prst="wedgeRectCallout">
            <a:avLst>
              <a:gd name="adj1" fmla="val -42833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ÖRNEK-8:</a:t>
            </a:r>
            <a:r>
              <a:rPr lang="tr-TR" altLang="tr-TR" b="1"/>
              <a:t>Aşağıdaki yapının KODU hangi seçenekte verilmiştir?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 b="1"/>
              <a:t>	a)DVLLZZ  b)DLZ  c)DZZL  d)DLLZ</a:t>
            </a:r>
            <a:r>
              <a:rPr lang="tr-TR" altLang="tr-TR"/>
              <a:t> </a:t>
            </a:r>
            <a:r>
              <a:rPr lang="tr-TR" altLang="tr-TR" b="1"/>
              <a:t>		</a:t>
            </a:r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495800"/>
            <a:ext cx="19288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4724400" y="38100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6" grpId="0" animBg="1"/>
      <p:bldP spid="10247" grpId="0" animBg="1"/>
      <p:bldP spid="10249" grpId="0" animBg="1"/>
      <p:bldP spid="10250" grpId="0" animBg="1"/>
      <p:bldP spid="102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0" y="0"/>
            <a:ext cx="1371600" cy="685800"/>
          </a:xfrm>
          <a:prstGeom prst="wedgeRectCallout">
            <a:avLst>
              <a:gd name="adj1" fmla="val 62963"/>
              <a:gd name="adj2" fmla="val 1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ÖRNEK-9: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4343400" cy="324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434340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0" y="2514600"/>
            <a:ext cx="1676400" cy="685800"/>
          </a:xfrm>
          <a:prstGeom prst="wedgeRectCallout">
            <a:avLst>
              <a:gd name="adj1" fmla="val 42426"/>
              <a:gd name="adj2" fmla="val 1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ÖRNEK-10: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0" y="60960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36766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66800"/>
            <a:ext cx="23145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7162800" y="2819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6286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28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04125" y="5394325"/>
              <a:ext cx="1588" cy="15875"/>
            </p14:xfrm>
          </p:contentPart>
        </mc:Choice>
        <mc:Fallback>
          <p:pic>
            <p:nvPicPr>
              <p:cNvPr id="1128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62837" y="5384944"/>
                <a:ext cx="84164" cy="34636"/>
              </a:xfrm>
              <a:prstGeom prst="rect">
                <a:avLst/>
              </a:prstGeom>
            </p:spPr>
          </p:pic>
        </mc:Fallback>
      </mc:AlternateContent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86200"/>
            <a:ext cx="4876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7467600" y="3429000"/>
            <a:ext cx="1447800" cy="381000"/>
          </a:xfrm>
          <a:prstGeom prst="wedgeRectCallout">
            <a:avLst>
              <a:gd name="adj1" fmla="val -20944"/>
              <a:gd name="adj2" fmla="val 7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ÖRNEK-11: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18573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6477000" y="46482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72" grpId="0" animBg="1"/>
      <p:bldP spid="11273" grpId="0" animBg="1"/>
      <p:bldP spid="11276" grpId="0" animBg="1"/>
      <p:bldP spid="11282" grpId="0" animBg="1"/>
      <p:bldP spid="112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2286000" y="0"/>
            <a:ext cx="1447800" cy="381000"/>
          </a:xfrm>
          <a:prstGeom prst="wedgeRectCallout">
            <a:avLst>
              <a:gd name="adj1" fmla="val 27523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ÖRNEK-12: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438400" y="2819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7696200" y="0"/>
            <a:ext cx="1447800" cy="381000"/>
          </a:xfrm>
          <a:prstGeom prst="wedgeRectCallout">
            <a:avLst>
              <a:gd name="adj1" fmla="val 27523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ÖRNEK-13: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33400"/>
            <a:ext cx="495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5410200" y="1295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7467600" y="2057400"/>
            <a:ext cx="1447800" cy="381000"/>
          </a:xfrm>
          <a:prstGeom prst="wedgeRectCallout">
            <a:avLst>
              <a:gd name="adj1" fmla="val 27523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ÖRNEK-14: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90800"/>
            <a:ext cx="442912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5181600" y="60960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03663"/>
            <a:ext cx="4419600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0" y="3352800"/>
            <a:ext cx="1447800" cy="381000"/>
          </a:xfrm>
          <a:prstGeom prst="wedgeRectCallout">
            <a:avLst>
              <a:gd name="adj1" fmla="val 27523"/>
              <a:gd name="adj2" fmla="val 7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rgbClr val="FF0000"/>
                </a:solidFill>
              </a:rPr>
              <a:t>ÖRNEK-15:</a:t>
            </a:r>
            <a:endParaRPr lang="tr-TR" altLang="tr-TR"/>
          </a:p>
          <a:p>
            <a:pPr eaLnBrk="1" hangingPunct="1"/>
            <a:r>
              <a:rPr lang="tr-TR" altLang="tr-TR" b="1"/>
              <a:t>		</a:t>
            </a:r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838200" y="6324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  <p:bldP spid="17416" grpId="0" animBg="1"/>
      <p:bldP spid="17417" grpId="0" animBg="1"/>
      <p:bldP spid="17419" grpId="0" animBg="1"/>
      <p:bldP spid="17420" grpId="0" animBg="1"/>
      <p:bldP spid="17422" grpId="0" animBg="1"/>
      <p:bldP spid="17424" grpId="0" animBg="1"/>
      <p:bldP spid="17425" grpId="0" animBg="1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442</Words>
  <Application>Microsoft Office PowerPoint</Application>
  <PresentationFormat>Ekran Gösterisi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Varsayılan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GÜLFEM_SULTAN</dc:creator>
  <cp:lastModifiedBy>Burçin Bekler</cp:lastModifiedBy>
  <cp:revision>116</cp:revision>
  <cp:lastPrinted>1601-01-01T00:00:00Z</cp:lastPrinted>
  <dcterms:created xsi:type="dcterms:W3CDTF">2011-05-24T15:54:40Z</dcterms:created>
  <dcterms:modified xsi:type="dcterms:W3CDTF">2014-04-17T20:44:10Z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