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3" r:id="rId1"/>
  </p:sldMasterIdLst>
  <p:notesMasterIdLst>
    <p:notesMasterId r:id="rId15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00"/>
    <a:srgbClr val="006600"/>
    <a:srgbClr val="333300"/>
    <a:srgbClr val="FF0000"/>
    <a:srgbClr val="000000"/>
    <a:srgbClr val="33CC33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4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1AE8619-6E45-429B-A0CA-9B722B45176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1120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39E44122-EBC4-4A76-86CE-8E663A2C8229}" type="slidenum">
              <a:rPr lang="en-AU" sz="1200" smtClean="0"/>
              <a:pPr algn="r"/>
              <a:t>1</a:t>
            </a:fld>
            <a:endParaRPr lang="en-AU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A3D0254F-7F94-46EC-AFD6-DAC06EF2AA92}" type="slidenum">
              <a:rPr lang="en-AU" sz="1200" smtClean="0"/>
              <a:pPr algn="r"/>
              <a:t>2</a:t>
            </a:fld>
            <a:endParaRPr lang="en-AU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13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3B639D-A2AE-4BCF-B632-1C0EA8483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2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E376A-B19F-4513-BF47-B51E8422E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5890F-B403-4104-AF2B-D99283C95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5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4AAF-54C6-45E9-BF28-1A296D9B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3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Dikdörtgen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13 Dikdörtgen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15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16 Oval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644408-9D52-4599-8A7C-38E4A67FF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0E154-8A1E-4E3C-A2AF-87F7CDB93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0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6CA837-C25E-4421-A550-B4D9937D9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5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E5046-21E5-40DC-A845-DC0F89901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 Dikdörtgen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13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EA697A-0B4A-4547-9229-C7B7C3848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5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1E4DA3-8C50-41B3-A6EE-449A9F05C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3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13 Akış Çizelgesi: İşlem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15 Akış Çizelgesi: İşlem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876B51-D4F1-490B-BB86-B5028ABE4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0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273" name="8 Metin Yer Tutucusu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fld id="{1D0366EB-EF2F-4385-A36C-60F500A92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1" r:id="rId2"/>
    <p:sldLayoutId id="2147483727" r:id="rId3"/>
    <p:sldLayoutId id="2147483722" r:id="rId4"/>
    <p:sldLayoutId id="2147483728" r:id="rId5"/>
    <p:sldLayoutId id="2147483723" r:id="rId6"/>
    <p:sldLayoutId id="2147483729" r:id="rId7"/>
    <p:sldLayoutId id="2147483730" r:id="rId8"/>
    <p:sldLayoutId id="2147483731" r:id="rId9"/>
    <p:sldLayoutId id="2147483724" r:id="rId10"/>
    <p:sldLayoutId id="214748372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e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4.emf"/><Relationship Id="rId4" Type="http://schemas.openxmlformats.org/officeDocument/2006/relationships/image" Target="../media/image31.e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e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10" Type="http://schemas.openxmlformats.org/officeDocument/2006/relationships/image" Target="../media/image5.e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e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emf"/><Relationship Id="rId4" Type="http://schemas.openxmlformats.org/officeDocument/2006/relationships/image" Target="../media/image22.e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175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>
                <a:solidFill>
                  <a:srgbClr val="33CC33"/>
                </a:solidFill>
              </a:rPr>
              <a:t>ÇARPANLARA AYIRMA</a:t>
            </a:r>
            <a:endParaRPr lang="en-A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89100"/>
            <a:ext cx="7239000" cy="3721100"/>
          </a:xfrm>
        </p:spPr>
        <p:txBody>
          <a:bodyPr>
            <a:normAutofit fontScale="92500"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AU" sz="2400">
                <a:solidFill>
                  <a:schemeClr val="folHlink"/>
                </a:solidFill>
              </a:rPr>
              <a:t>BİR SAYIYI ASAL ÇARPANLARININ ÇARPIMI OLARAK YAZMA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AU" sz="2400">
                <a:solidFill>
                  <a:schemeClr val="folHlink"/>
                </a:solidFill>
              </a:rPr>
              <a:t>ORTAK ÇARPAN PARANTEZİNE ALARAK ÇARPANLARA AYIRMA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AU" sz="2400">
                <a:solidFill>
                  <a:schemeClr val="folHlink"/>
                </a:solidFill>
              </a:rPr>
              <a:t>GRUPLANDIRMA METODU İLE ÇARPANLARA AYIRMA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AU" sz="2400">
                <a:solidFill>
                  <a:schemeClr val="folHlink"/>
                </a:solidFill>
              </a:rPr>
              <a:t>İKİ KARE FARKI ŞEKLİNDEKİ İFADELERİ ÇARPANLARA AYIRMA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AU" sz="2400">
                <a:solidFill>
                  <a:schemeClr val="folHlink"/>
                </a:solidFill>
              </a:rPr>
              <a:t>                                İFADESİNİ ÇARPANLARA AYIRMA</a:t>
            </a:r>
            <a:r>
              <a:rPr lang="en-AU">
                <a:solidFill>
                  <a:schemeClr val="folHlink"/>
                </a:solidFill>
              </a:rPr>
              <a:t>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AU" sz="2400">
                <a:solidFill>
                  <a:schemeClr val="folHlink"/>
                </a:solidFill>
              </a:rPr>
              <a:t>TAM KARE İFADELERİ ÇARPANLARA AYIRMA</a:t>
            </a:r>
            <a:endParaRPr lang="en-AU" sz="2400" b="1">
              <a:solidFill>
                <a:schemeClr val="folHlink"/>
              </a:solidFill>
            </a:endParaRPr>
          </a:p>
        </p:txBody>
      </p:sp>
      <p:sp>
        <p:nvSpPr>
          <p:cNvPr id="102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5791200"/>
            <a:ext cx="609600" cy="609600"/>
          </a:xfrm>
          <a:prstGeom prst="actionButtonForwardNex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103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2000" y="5791200"/>
            <a:ext cx="585788" cy="609600"/>
          </a:xfrm>
          <a:prstGeom prst="actionButtonBackPrevious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1689100" y="4141788"/>
          <a:ext cx="166370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672840" imgH="203040" progId="Equation.3">
                  <p:embed/>
                </p:oleObj>
              </mc:Choice>
              <mc:Fallback>
                <p:oleObj name="Equation" r:id="rId4" imgW="67284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4141788"/>
                        <a:ext cx="166370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5791200"/>
            <a:ext cx="609600" cy="609600"/>
          </a:xfrm>
          <a:prstGeom prst="actionButtonForwardNex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8198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2000" y="5791200"/>
            <a:ext cx="585788" cy="609600"/>
          </a:xfrm>
          <a:prstGeom prst="actionButtonBackPrevious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1371600" y="117475"/>
            <a:ext cx="71961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3200" b="1" i="1"/>
              <a:t>Aşağıdaki üç terimli ifadeyi çarpanlarına </a:t>
            </a:r>
          </a:p>
          <a:p>
            <a:r>
              <a:rPr lang="tr-TR" sz="3200" b="1" i="1"/>
              <a:t>ayıralım</a:t>
            </a:r>
            <a:endParaRPr lang="en-US" sz="2800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2514600" y="1303338"/>
          <a:ext cx="20574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1168200" imgH="291960" progId="Equation.3">
                  <p:embed/>
                </p:oleObj>
              </mc:Choice>
              <mc:Fallback>
                <p:oleObj name="Equation" r:id="rId3" imgW="1168200" imgH="291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303338"/>
                        <a:ext cx="20574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1752600" y="1371600"/>
            <a:ext cx="381000" cy="381000"/>
          </a:xfrm>
          <a:prstGeom prst="star5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tr-TR">
              <a:cs typeface="+mn-cs"/>
            </a:endParaRPr>
          </a:p>
        </p:txBody>
      </p:sp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1871663" y="2057400"/>
          <a:ext cx="1905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1168200" imgH="291960" progId="Equation.3">
                  <p:embed/>
                </p:oleObj>
              </mc:Choice>
              <mc:Fallback>
                <p:oleObj name="Equation" r:id="rId5" imgW="1168200" imgH="291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2057400"/>
                        <a:ext cx="19050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855788" y="2784475"/>
            <a:ext cx="336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x</a:t>
            </a:r>
          </a:p>
          <a:p>
            <a:pPr algn="l"/>
            <a:r>
              <a:rPr lang="tr-TR"/>
              <a:t>x</a:t>
            </a:r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302000" y="2776538"/>
            <a:ext cx="50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+9</a:t>
            </a:r>
          </a:p>
          <a:p>
            <a:pPr algn="l"/>
            <a:r>
              <a:rPr lang="tr-TR"/>
              <a:t>-3</a:t>
            </a:r>
            <a:endParaRPr lang="en-US"/>
          </a:p>
        </p:txBody>
      </p:sp>
      <p:sp>
        <p:nvSpPr>
          <p:cNvPr id="8203" name="AutoShape 11"/>
          <p:cNvSpPr>
            <a:spLocks/>
          </p:cNvSpPr>
          <p:nvPr/>
        </p:nvSpPr>
        <p:spPr bwMode="auto">
          <a:xfrm>
            <a:off x="3886200" y="28194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165350" y="3124200"/>
            <a:ext cx="1219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176463" y="3471863"/>
            <a:ext cx="1219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568575" y="3059113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b="1"/>
              <a:t>+</a:t>
            </a:r>
            <a:endParaRPr lang="en-US" b="1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267200" y="2971800"/>
            <a:ext cx="2268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>
                <a:solidFill>
                  <a:srgbClr val="0000CC"/>
                </a:solidFill>
              </a:rPr>
              <a:t>(x + 9) </a:t>
            </a:r>
            <a:r>
              <a:rPr lang="tr-TR"/>
              <a:t>ve</a:t>
            </a:r>
            <a:r>
              <a:rPr lang="tr-TR">
                <a:solidFill>
                  <a:srgbClr val="0000CC"/>
                </a:solidFill>
              </a:rPr>
              <a:t> (x – 3)</a:t>
            </a:r>
            <a:endParaRPr lang="en-US">
              <a:solidFill>
                <a:srgbClr val="0000CC"/>
              </a:solidFill>
            </a:endParaRPr>
          </a:p>
        </p:txBody>
      </p:sp>
      <p:graphicFrame>
        <p:nvGraphicFramePr>
          <p:cNvPr id="8196" name="Object 16"/>
          <p:cNvGraphicFramePr>
            <a:graphicFrameLocks noChangeAspect="1"/>
          </p:cNvGraphicFramePr>
          <p:nvPr/>
        </p:nvGraphicFramePr>
        <p:xfrm>
          <a:off x="2362200" y="4038600"/>
          <a:ext cx="1905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7" imgW="1168200" imgH="291960" progId="Equation.3">
                  <p:embed/>
                </p:oleObj>
              </mc:Choice>
              <mc:Fallback>
                <p:oleObj name="Equation" r:id="rId7" imgW="1168200" imgH="2919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038600"/>
                        <a:ext cx="19050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17"/>
          <p:cNvSpPr txBox="1">
            <a:spLocks noChangeArrowheads="1"/>
          </p:cNvSpPr>
          <p:nvPr/>
        </p:nvSpPr>
        <p:spPr bwMode="auto">
          <a:xfrm>
            <a:off x="4292600" y="4076700"/>
            <a:ext cx="23209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2600" b="1">
                <a:solidFill>
                  <a:srgbClr val="003300"/>
                </a:solidFill>
              </a:rPr>
              <a:t>= (x + 9).(x – 3)</a:t>
            </a:r>
            <a:endParaRPr lang="en-US" sz="2600" b="1">
              <a:solidFill>
                <a:srgbClr val="003300"/>
              </a:solidFill>
            </a:endParaRPr>
          </a:p>
        </p:txBody>
      </p:sp>
      <p:sp>
        <p:nvSpPr>
          <p:cNvPr id="8209" name="AutoShape 18"/>
          <p:cNvSpPr>
            <a:spLocks/>
          </p:cNvSpPr>
          <p:nvPr/>
        </p:nvSpPr>
        <p:spPr bwMode="auto">
          <a:xfrm rot="5380250">
            <a:off x="4205287" y="1303338"/>
            <a:ext cx="352425" cy="4953000"/>
          </a:xfrm>
          <a:prstGeom prst="rightBrace">
            <a:avLst>
              <a:gd name="adj1" fmla="val 117117"/>
              <a:gd name="adj2" fmla="val 50000"/>
            </a:avLst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8210" name="Line 20"/>
          <p:cNvSpPr>
            <a:spLocks noChangeShapeType="1"/>
          </p:cNvSpPr>
          <p:nvPr/>
        </p:nvSpPr>
        <p:spPr bwMode="auto">
          <a:xfrm>
            <a:off x="1981200" y="2514600"/>
            <a:ext cx="76200" cy="38100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11" name="Line 21"/>
          <p:cNvSpPr>
            <a:spLocks noChangeShapeType="1"/>
          </p:cNvSpPr>
          <p:nvPr/>
        </p:nvSpPr>
        <p:spPr bwMode="auto">
          <a:xfrm>
            <a:off x="3505200" y="2514600"/>
            <a:ext cx="76200" cy="30480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5791200"/>
            <a:ext cx="609600" cy="609600"/>
          </a:xfrm>
          <a:prstGeom prst="actionButtonForwardNex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9225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2000" y="5791200"/>
            <a:ext cx="585788" cy="609600"/>
          </a:xfrm>
          <a:prstGeom prst="actionButtonBackPrevious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9226" name="Text Box 4"/>
          <p:cNvSpPr txBox="1">
            <a:spLocks noChangeArrowheads="1"/>
          </p:cNvSpPr>
          <p:nvPr/>
        </p:nvSpPr>
        <p:spPr bwMode="auto">
          <a:xfrm>
            <a:off x="1311275" y="76200"/>
            <a:ext cx="72374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3200" b="1" i="1"/>
              <a:t>TAM KARE ŞEKLİNDEKİ İFADELERİ </a:t>
            </a:r>
          </a:p>
          <a:p>
            <a:r>
              <a:rPr lang="tr-TR" sz="3200" b="1" i="1"/>
              <a:t>ÇARPANLARA AYIRMA</a:t>
            </a:r>
            <a:endParaRPr lang="en-US" sz="3200"/>
          </a:p>
        </p:txBody>
      </p:sp>
      <p:sp>
        <p:nvSpPr>
          <p:cNvPr id="9227" name="Text Box 5"/>
          <p:cNvSpPr txBox="1">
            <a:spLocks noChangeArrowheads="1"/>
          </p:cNvSpPr>
          <p:nvPr/>
        </p:nvSpPr>
        <p:spPr bwMode="auto">
          <a:xfrm>
            <a:off x="3490913" y="1143000"/>
            <a:ext cx="3900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ifadesini çarpanlarına ayıralım</a:t>
            </a:r>
            <a:endParaRPr lang="en-US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2114550" y="1177925"/>
          <a:ext cx="13716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3" imgW="1054080" imgH="291960" progId="Equation.3">
                  <p:embed/>
                </p:oleObj>
              </mc:Choice>
              <mc:Fallback>
                <p:oleObj name="Equation" r:id="rId3" imgW="1054080" imgH="291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1177925"/>
                        <a:ext cx="13716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1752600" y="1219200"/>
            <a:ext cx="228600" cy="304800"/>
          </a:xfrm>
          <a:prstGeom prst="star5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tr-TR">
              <a:cs typeface="+mn-cs"/>
            </a:endParaRPr>
          </a:p>
        </p:txBody>
      </p:sp>
      <p:sp>
        <p:nvSpPr>
          <p:cNvPr id="9229" name="Oval 9"/>
          <p:cNvSpPr>
            <a:spLocks noChangeArrowheads="1"/>
          </p:cNvSpPr>
          <p:nvPr/>
        </p:nvSpPr>
        <p:spPr bwMode="auto">
          <a:xfrm>
            <a:off x="1143000" y="1736725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1</a:t>
            </a:r>
          </a:p>
        </p:txBody>
      </p:sp>
      <p:sp>
        <p:nvSpPr>
          <p:cNvPr id="9230" name="Oval 10"/>
          <p:cNvSpPr>
            <a:spLocks noChangeArrowheads="1"/>
          </p:cNvSpPr>
          <p:nvPr/>
        </p:nvSpPr>
        <p:spPr bwMode="auto">
          <a:xfrm>
            <a:off x="1120775" y="4416425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3</a:t>
            </a:r>
          </a:p>
        </p:txBody>
      </p:sp>
      <p:sp>
        <p:nvSpPr>
          <p:cNvPr id="9231" name="Oval 11"/>
          <p:cNvSpPr>
            <a:spLocks noChangeArrowheads="1"/>
          </p:cNvSpPr>
          <p:nvPr/>
        </p:nvSpPr>
        <p:spPr bwMode="auto">
          <a:xfrm>
            <a:off x="1120775" y="3057525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2</a:t>
            </a:r>
          </a:p>
        </p:txBody>
      </p:sp>
      <p:sp>
        <p:nvSpPr>
          <p:cNvPr id="9232" name="Text Box 12"/>
          <p:cNvSpPr txBox="1">
            <a:spLocks noChangeArrowheads="1"/>
          </p:cNvSpPr>
          <p:nvPr/>
        </p:nvSpPr>
        <p:spPr bwMode="auto">
          <a:xfrm>
            <a:off x="1555750" y="1730375"/>
            <a:ext cx="4787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2200"/>
              <a:t>İlk ve son terimlerin kareköklerini alalım</a:t>
            </a:r>
            <a:endParaRPr lang="en-US" sz="2200"/>
          </a:p>
        </p:txBody>
      </p:sp>
      <p:sp>
        <p:nvSpPr>
          <p:cNvPr id="9233" name="Text Box 13"/>
          <p:cNvSpPr txBox="1">
            <a:spLocks noChangeArrowheads="1"/>
          </p:cNvSpPr>
          <p:nvPr/>
        </p:nvSpPr>
        <p:spPr bwMode="auto">
          <a:xfrm>
            <a:off x="1597025" y="3036888"/>
            <a:ext cx="6064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2200"/>
              <a:t>Eğer orta terimin işareti pozitif(+) ise bu karekökleri</a:t>
            </a:r>
          </a:p>
          <a:p>
            <a:pPr algn="l"/>
            <a:r>
              <a:rPr lang="tr-TR" sz="2200"/>
              <a:t>toplayalım, negatif(-) ise çıkartalım.</a:t>
            </a:r>
            <a:endParaRPr lang="en-US" sz="2200"/>
          </a:p>
        </p:txBody>
      </p:sp>
      <p:graphicFrame>
        <p:nvGraphicFramePr>
          <p:cNvPr id="9219" name="Object 17"/>
          <p:cNvGraphicFramePr>
            <a:graphicFrameLocks noChangeAspect="1"/>
          </p:cNvGraphicFramePr>
          <p:nvPr/>
        </p:nvGraphicFramePr>
        <p:xfrm>
          <a:off x="2057400" y="2054225"/>
          <a:ext cx="377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5" imgW="241200" imgH="291960" progId="Equation.3">
                  <p:embed/>
                </p:oleObj>
              </mc:Choice>
              <mc:Fallback>
                <p:oleObj name="Equation" r:id="rId5" imgW="241200" imgH="2919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054225"/>
                        <a:ext cx="3778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321050" y="2101850"/>
            <a:ext cx="336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x</a:t>
            </a:r>
          </a:p>
          <a:p>
            <a:pPr algn="l"/>
            <a:r>
              <a:rPr lang="tr-TR"/>
              <a:t>2</a:t>
            </a:r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981200" y="24765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>
                <a:solidFill>
                  <a:srgbClr val="0000CC"/>
                </a:solidFill>
              </a:rPr>
              <a:t>4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2438400" y="2435225"/>
            <a:ext cx="838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37" name="Line 22"/>
          <p:cNvSpPr>
            <a:spLocks noChangeShapeType="1"/>
          </p:cNvSpPr>
          <p:nvPr/>
        </p:nvSpPr>
        <p:spPr bwMode="auto">
          <a:xfrm>
            <a:off x="2460625" y="2762250"/>
            <a:ext cx="838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aphicFrame>
        <p:nvGraphicFramePr>
          <p:cNvPr id="9220" name="Object 24"/>
          <p:cNvGraphicFramePr>
            <a:graphicFrameLocks noChangeAspect="1"/>
          </p:cNvGraphicFramePr>
          <p:nvPr/>
        </p:nvGraphicFramePr>
        <p:xfrm>
          <a:off x="2667000" y="2435225"/>
          <a:ext cx="2825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7" imgW="317160" imgH="342720" progId="Equation.3">
                  <p:embed/>
                </p:oleObj>
              </mc:Choice>
              <mc:Fallback>
                <p:oleObj name="Equation" r:id="rId7" imgW="317160" imgH="34272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35225"/>
                        <a:ext cx="2825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8" name="Text Box 25"/>
          <p:cNvSpPr txBox="1">
            <a:spLocks noChangeArrowheads="1"/>
          </p:cNvSpPr>
          <p:nvPr/>
        </p:nvSpPr>
        <p:spPr bwMode="auto">
          <a:xfrm>
            <a:off x="2498725" y="3848100"/>
            <a:ext cx="2287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>
                <a:solidFill>
                  <a:srgbClr val="003300"/>
                </a:solidFill>
              </a:rPr>
              <a:t>(x + 2) </a:t>
            </a:r>
            <a:r>
              <a:rPr lang="tr-TR"/>
              <a:t>ve</a:t>
            </a:r>
            <a:r>
              <a:rPr lang="tr-TR">
                <a:solidFill>
                  <a:srgbClr val="003300"/>
                </a:solidFill>
              </a:rPr>
              <a:t> (x + 2)</a:t>
            </a:r>
            <a:endParaRPr lang="en-US">
              <a:solidFill>
                <a:srgbClr val="003300"/>
              </a:solidFill>
            </a:endParaRPr>
          </a:p>
        </p:txBody>
      </p:sp>
      <p:graphicFrame>
        <p:nvGraphicFramePr>
          <p:cNvPr id="9221" name="Object 26"/>
          <p:cNvGraphicFramePr>
            <a:graphicFrameLocks noChangeAspect="1"/>
          </p:cNvGraphicFramePr>
          <p:nvPr/>
        </p:nvGraphicFramePr>
        <p:xfrm>
          <a:off x="1524000" y="4416425"/>
          <a:ext cx="13716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9" imgW="1054080" imgH="291960" progId="Equation.3">
                  <p:embed/>
                </p:oleObj>
              </mc:Choice>
              <mc:Fallback>
                <p:oleObj name="Equation" r:id="rId9" imgW="1054080" imgH="29196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16425"/>
                        <a:ext cx="13716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Text Box 27"/>
          <p:cNvSpPr txBox="1">
            <a:spLocks noChangeArrowheads="1"/>
          </p:cNvSpPr>
          <p:nvPr/>
        </p:nvSpPr>
        <p:spPr bwMode="auto">
          <a:xfrm>
            <a:off x="1458913" y="4416425"/>
            <a:ext cx="60007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                   </a:t>
            </a:r>
            <a:r>
              <a:rPr lang="tr-TR" sz="2200"/>
              <a:t>ifadesi bu iki ifadenin çarpımı şeklinde</a:t>
            </a:r>
          </a:p>
          <a:p>
            <a:pPr algn="l"/>
            <a:r>
              <a:rPr lang="tr-TR" sz="2200"/>
              <a:t> yazılabilir</a:t>
            </a:r>
            <a:endParaRPr lang="en-US" sz="2200"/>
          </a:p>
        </p:txBody>
      </p:sp>
      <p:graphicFrame>
        <p:nvGraphicFramePr>
          <p:cNvPr id="9222" name="Object 28"/>
          <p:cNvGraphicFramePr>
            <a:graphicFrameLocks noChangeAspect="1"/>
          </p:cNvGraphicFramePr>
          <p:nvPr/>
        </p:nvGraphicFramePr>
        <p:xfrm>
          <a:off x="2373313" y="5189538"/>
          <a:ext cx="13716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11" imgW="1054080" imgH="291960" progId="Equation.3">
                  <p:embed/>
                </p:oleObj>
              </mc:Choice>
              <mc:Fallback>
                <p:oleObj name="Equation" r:id="rId11" imgW="1054080" imgH="29196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5189538"/>
                        <a:ext cx="13716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0" name="Text Box 29"/>
          <p:cNvSpPr txBox="1">
            <a:spLocks noChangeArrowheads="1"/>
          </p:cNvSpPr>
          <p:nvPr/>
        </p:nvSpPr>
        <p:spPr bwMode="auto">
          <a:xfrm>
            <a:off x="3711575" y="5199063"/>
            <a:ext cx="249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>
                <a:solidFill>
                  <a:srgbClr val="003300"/>
                </a:solidFill>
              </a:rPr>
              <a:t>= (x + 2). (x + 2) =</a:t>
            </a:r>
            <a:endParaRPr lang="en-US">
              <a:solidFill>
                <a:srgbClr val="003300"/>
              </a:solidFill>
            </a:endParaRPr>
          </a:p>
        </p:txBody>
      </p:sp>
      <p:graphicFrame>
        <p:nvGraphicFramePr>
          <p:cNvPr id="9223" name="Object 31"/>
          <p:cNvGraphicFramePr>
            <a:graphicFrameLocks noChangeAspect="1"/>
          </p:cNvGraphicFramePr>
          <p:nvPr/>
        </p:nvGraphicFramePr>
        <p:xfrm>
          <a:off x="6224588" y="5216525"/>
          <a:ext cx="91598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3" imgW="761760" imgH="330120" progId="Equation.3">
                  <p:embed/>
                </p:oleObj>
              </mc:Choice>
              <mc:Fallback>
                <p:oleObj name="Equation" r:id="rId13" imgW="761760" imgH="3301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4588" y="5216525"/>
                        <a:ext cx="915987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5791200"/>
            <a:ext cx="609600" cy="609600"/>
          </a:xfrm>
          <a:prstGeom prst="actionButtonForwardNex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10246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2000" y="5791200"/>
            <a:ext cx="585788" cy="609600"/>
          </a:xfrm>
          <a:prstGeom prst="actionButtonBackPrevious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1385888" y="76200"/>
            <a:ext cx="64627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3200" b="1" i="1"/>
              <a:t>Aşağıdaki tam kare şeklindeki ifadeyi</a:t>
            </a:r>
          </a:p>
          <a:p>
            <a:r>
              <a:rPr lang="tr-TR" sz="3200" b="1" i="1"/>
              <a:t>çarpanlara ayıralım</a:t>
            </a:r>
            <a:endParaRPr lang="en-US" sz="2800"/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2438400" y="1317625"/>
          <a:ext cx="22098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" imgW="1041120" imgH="228600" progId="Equation.3">
                  <p:embed/>
                </p:oleObj>
              </mc:Choice>
              <mc:Fallback>
                <p:oleObj name="Equation" r:id="rId3" imgW="10411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317625"/>
                        <a:ext cx="22098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1752600" y="1371600"/>
            <a:ext cx="304800" cy="304800"/>
          </a:xfrm>
          <a:prstGeom prst="star5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tr-TR">
              <a:cs typeface="+mn-cs"/>
            </a:endParaRPr>
          </a:p>
        </p:txBody>
      </p:sp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1676400" y="1981200"/>
          <a:ext cx="22098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5" imgW="1041120" imgH="228600" progId="Equation.3">
                  <p:embed/>
                </p:oleObj>
              </mc:Choice>
              <mc:Fallback>
                <p:oleObj name="Equation" r:id="rId5" imgW="104112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22098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524000" y="2655888"/>
            <a:ext cx="549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3x</a:t>
            </a:r>
          </a:p>
          <a:p>
            <a:pPr algn="l"/>
            <a:r>
              <a:rPr lang="tr-TR"/>
              <a:t>3x</a:t>
            </a:r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276600" y="2667000"/>
            <a:ext cx="488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2y</a:t>
            </a:r>
          </a:p>
          <a:p>
            <a:pPr algn="l"/>
            <a:r>
              <a:rPr lang="tr-TR"/>
              <a:t>2y</a:t>
            </a:r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1752600" y="2438400"/>
            <a:ext cx="152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3505200" y="2438400"/>
            <a:ext cx="762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057400" y="2971800"/>
            <a:ext cx="1219200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2057400" y="3352800"/>
            <a:ext cx="1219200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492375" y="2516188"/>
            <a:ext cx="3190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3200" b="1"/>
              <a:t>-</a:t>
            </a:r>
            <a:endParaRPr lang="en-US" sz="3200" b="1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498725" y="2914650"/>
            <a:ext cx="319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3200" b="1"/>
              <a:t>-</a:t>
            </a:r>
            <a:endParaRPr lang="en-US" sz="3200" b="1"/>
          </a:p>
        </p:txBody>
      </p:sp>
      <p:sp>
        <p:nvSpPr>
          <p:cNvPr id="10257" name="AutoShape 17"/>
          <p:cNvSpPr>
            <a:spLocks/>
          </p:cNvSpPr>
          <p:nvPr/>
        </p:nvSpPr>
        <p:spPr bwMode="auto">
          <a:xfrm>
            <a:off x="3810000" y="27432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267200" y="2895600"/>
            <a:ext cx="285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>
                <a:solidFill>
                  <a:srgbClr val="0000CC"/>
                </a:solidFill>
              </a:rPr>
              <a:t>(3x – 2y) </a:t>
            </a:r>
            <a:r>
              <a:rPr lang="tr-TR"/>
              <a:t>ve</a:t>
            </a:r>
            <a:r>
              <a:rPr lang="tr-TR">
                <a:solidFill>
                  <a:srgbClr val="0000CC"/>
                </a:solidFill>
              </a:rPr>
              <a:t> (3x – 2y)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0259" name="AutoShape 19"/>
          <p:cNvSpPr>
            <a:spLocks/>
          </p:cNvSpPr>
          <p:nvPr/>
        </p:nvSpPr>
        <p:spPr bwMode="auto">
          <a:xfrm rot="5413502">
            <a:off x="5486400" y="2057400"/>
            <a:ext cx="379413" cy="3427413"/>
          </a:xfrm>
          <a:prstGeom prst="rightBrace">
            <a:avLst>
              <a:gd name="adj1" fmla="val 75279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graphicFrame>
        <p:nvGraphicFramePr>
          <p:cNvPr id="10244" name="Object 21"/>
          <p:cNvGraphicFramePr>
            <a:graphicFrameLocks noChangeAspect="1"/>
          </p:cNvGraphicFramePr>
          <p:nvPr/>
        </p:nvGraphicFramePr>
        <p:xfrm>
          <a:off x="3962400" y="4114800"/>
          <a:ext cx="38100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7" imgW="1765080" imgH="228600" progId="Equation.3">
                  <p:embed/>
                </p:oleObj>
              </mc:Choice>
              <mc:Fallback>
                <p:oleObj name="Equation" r:id="rId7" imgW="176508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114800"/>
                        <a:ext cx="38100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4316" y="2967335"/>
            <a:ext cx="6995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www.burcinbekler.com</a:t>
            </a:r>
            <a:endParaRPr lang="tr-T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68300"/>
            <a:ext cx="77724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AU" sz="3200" b="1" i="1">
                <a:solidFill>
                  <a:schemeClr val="tx1"/>
                </a:solidFill>
                <a:latin typeface="Times New Roman" pitchFamily="18" charset="0"/>
              </a:rPr>
              <a:t>BİR SAYIYI ASAL ÇARPANLARININ ÇARPIMI OLARAK YAZMA</a:t>
            </a:r>
            <a:r>
              <a:rPr lang="en-AU" sz="3200" b="1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AU" sz="3200" b="1">
                <a:solidFill>
                  <a:schemeClr val="tx1"/>
                </a:solidFill>
                <a:latin typeface="Times New Roman" pitchFamily="18" charset="0"/>
              </a:rPr>
            </a:br>
            <a:endParaRPr lang="en-AU" sz="3600" b="1">
              <a:solidFill>
                <a:srgbClr val="33CC33"/>
              </a:solidFill>
            </a:endParaRPr>
          </a:p>
        </p:txBody>
      </p:sp>
      <p:sp>
        <p:nvSpPr>
          <p:cNvPr id="2055" name="Text Box 3"/>
          <p:cNvSpPr txBox="1">
            <a:spLocks noChangeArrowheads="1"/>
          </p:cNvSpPr>
          <p:nvPr/>
        </p:nvSpPr>
        <p:spPr bwMode="auto">
          <a:xfrm>
            <a:off x="1009650" y="1447800"/>
            <a:ext cx="813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15, 24 VE 90 SAYISINI ASAL ÇARPANLARINA AYIRALIM</a:t>
            </a:r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1444625" y="1946275"/>
            <a:ext cx="1490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15 = 3 x 5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2878138" y="2438400"/>
            <a:ext cx="3903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3 ve 5, 15’in asal çarpanlarıdır</a:t>
            </a:r>
          </a:p>
        </p:txBody>
      </p:sp>
      <p:sp>
        <p:nvSpPr>
          <p:cNvPr id="2058" name="Text Box 18"/>
          <p:cNvSpPr txBox="1">
            <a:spLocks noChangeArrowheads="1"/>
          </p:cNvSpPr>
          <p:nvPr/>
        </p:nvSpPr>
        <p:spPr bwMode="auto">
          <a:xfrm>
            <a:off x="1384300" y="3165475"/>
            <a:ext cx="374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 48 = 6 x 8 = 2x3 x 2x2x2 =  </a:t>
            </a:r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5108575" y="31623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 x 3</a:t>
            </a:r>
          </a:p>
        </p:txBody>
      </p:sp>
      <p:sp>
        <p:nvSpPr>
          <p:cNvPr id="2060" name="Text Box 22"/>
          <p:cNvSpPr txBox="1">
            <a:spLocks noChangeArrowheads="1"/>
          </p:cNvSpPr>
          <p:nvPr/>
        </p:nvSpPr>
        <p:spPr bwMode="auto">
          <a:xfrm>
            <a:off x="4371975" y="3733800"/>
            <a:ext cx="3903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2 ve 3, 48’in asal çarpanlarıdır</a:t>
            </a:r>
          </a:p>
        </p:txBody>
      </p:sp>
      <p:sp>
        <p:nvSpPr>
          <p:cNvPr id="2061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5791200"/>
            <a:ext cx="609600" cy="609600"/>
          </a:xfrm>
          <a:prstGeom prst="actionButtonForwardNex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2062" name="AutoShape 3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2000" y="5791200"/>
            <a:ext cx="585788" cy="609600"/>
          </a:xfrm>
          <a:prstGeom prst="actionButtonBackPrevious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graphicFrame>
        <p:nvGraphicFramePr>
          <p:cNvPr id="2050" name="Object 33"/>
          <p:cNvGraphicFramePr>
            <a:graphicFrameLocks noChangeAspect="1"/>
          </p:cNvGraphicFramePr>
          <p:nvPr/>
        </p:nvGraphicFramePr>
        <p:xfrm>
          <a:off x="4819650" y="2863850"/>
          <a:ext cx="1397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4" imgW="139680" imgH="291960" progId="Equation.3">
                  <p:embed/>
                </p:oleObj>
              </mc:Choice>
              <mc:Fallback>
                <p:oleObj name="Equation" r:id="rId4" imgW="139680" imgH="2919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2863850"/>
                        <a:ext cx="139700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4819650" y="2863850"/>
          <a:ext cx="1397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6" imgW="139680" imgH="291960" progId="Equation.3">
                  <p:embed/>
                </p:oleObj>
              </mc:Choice>
              <mc:Fallback>
                <p:oleObj name="Equation" r:id="rId6" imgW="139680" imgH="29196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2863850"/>
                        <a:ext cx="139700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Text Box 40"/>
          <p:cNvSpPr txBox="1">
            <a:spLocks noChangeArrowheads="1"/>
          </p:cNvSpPr>
          <p:nvPr/>
        </p:nvSpPr>
        <p:spPr bwMode="auto">
          <a:xfrm>
            <a:off x="1520825" y="4537075"/>
            <a:ext cx="443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90 = 2 x 45 = 2 x 5x3x3 = 2 x 5 x  </a:t>
            </a:r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4267200" y="5105400"/>
            <a:ext cx="4360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2, 3, ve 5, 90’ ın asal çarpanlarıdır</a:t>
            </a:r>
          </a:p>
        </p:txBody>
      </p:sp>
      <p:sp>
        <p:nvSpPr>
          <p:cNvPr id="2065" name="AutoShape 42"/>
          <p:cNvSpPr>
            <a:spLocks noChangeArrowheads="1"/>
          </p:cNvSpPr>
          <p:nvPr/>
        </p:nvSpPr>
        <p:spPr bwMode="auto">
          <a:xfrm>
            <a:off x="787400" y="1905000"/>
            <a:ext cx="609600" cy="533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2066" name="AutoShape 43"/>
          <p:cNvSpPr>
            <a:spLocks noChangeArrowheads="1"/>
          </p:cNvSpPr>
          <p:nvPr/>
        </p:nvSpPr>
        <p:spPr bwMode="auto">
          <a:xfrm>
            <a:off x="787400" y="3162300"/>
            <a:ext cx="609600" cy="533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2067" name="AutoShape 44"/>
          <p:cNvSpPr>
            <a:spLocks noChangeArrowheads="1"/>
          </p:cNvSpPr>
          <p:nvPr/>
        </p:nvSpPr>
        <p:spPr bwMode="auto">
          <a:xfrm>
            <a:off x="812800" y="4495800"/>
            <a:ext cx="609600" cy="533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graphicFrame>
        <p:nvGraphicFramePr>
          <p:cNvPr id="2052" name="Object 45"/>
          <p:cNvGraphicFramePr>
            <a:graphicFrameLocks noChangeAspect="1"/>
          </p:cNvGraphicFramePr>
          <p:nvPr/>
        </p:nvGraphicFramePr>
        <p:xfrm>
          <a:off x="5776913" y="4532313"/>
          <a:ext cx="3016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7" imgW="228600" imgH="291960" progId="Equation.3">
                  <p:embed/>
                </p:oleObj>
              </mc:Choice>
              <mc:Fallback>
                <p:oleObj name="Equation" r:id="rId7" imgW="228600" imgH="29196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4532313"/>
                        <a:ext cx="30162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46"/>
          <p:cNvGraphicFramePr>
            <a:graphicFrameLocks noChangeAspect="1"/>
          </p:cNvGraphicFramePr>
          <p:nvPr/>
        </p:nvGraphicFramePr>
        <p:xfrm>
          <a:off x="4953000" y="3162300"/>
          <a:ext cx="327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9" imgW="241200" imgH="279360" progId="Equation.3">
                  <p:embed/>
                </p:oleObj>
              </mc:Choice>
              <mc:Fallback>
                <p:oleObj name="Equation" r:id="rId9" imgW="241200" imgH="27936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162300"/>
                        <a:ext cx="3270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" name="Line 48"/>
          <p:cNvSpPr>
            <a:spLocks noChangeShapeType="1"/>
          </p:cNvSpPr>
          <p:nvPr/>
        </p:nvSpPr>
        <p:spPr bwMode="auto">
          <a:xfrm flipH="1">
            <a:off x="4495800" y="4876800"/>
            <a:ext cx="38100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none" w="sm" len="sm"/>
                <a:tailEnd type="triangl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9" name="Line 50"/>
          <p:cNvSpPr>
            <a:spLocks noChangeShapeType="1"/>
          </p:cNvSpPr>
          <p:nvPr/>
        </p:nvSpPr>
        <p:spPr bwMode="auto">
          <a:xfrm>
            <a:off x="5334000" y="4876800"/>
            <a:ext cx="7620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none" w="sm" len="sm"/>
                <a:tailEnd type="triangl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0" name="Line 51"/>
          <p:cNvSpPr>
            <a:spLocks noChangeShapeType="1"/>
          </p:cNvSpPr>
          <p:nvPr/>
        </p:nvSpPr>
        <p:spPr bwMode="auto">
          <a:xfrm flipH="1">
            <a:off x="4495800" y="4876800"/>
            <a:ext cx="30480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none" w="sm" len="sm"/>
                <a:tailEnd type="triangl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1" name="Line 52"/>
          <p:cNvSpPr>
            <a:spLocks noChangeShapeType="1"/>
          </p:cNvSpPr>
          <p:nvPr/>
        </p:nvSpPr>
        <p:spPr bwMode="auto">
          <a:xfrm>
            <a:off x="5408613" y="4876800"/>
            <a:ext cx="1587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2" name="Line 53"/>
          <p:cNvSpPr>
            <a:spLocks noChangeShapeType="1"/>
          </p:cNvSpPr>
          <p:nvPr/>
        </p:nvSpPr>
        <p:spPr bwMode="auto">
          <a:xfrm flipH="1">
            <a:off x="4572000" y="3543300"/>
            <a:ext cx="3810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3" name="Line 54"/>
          <p:cNvSpPr>
            <a:spLocks noChangeShapeType="1"/>
          </p:cNvSpPr>
          <p:nvPr/>
        </p:nvSpPr>
        <p:spPr bwMode="auto">
          <a:xfrm flipH="1">
            <a:off x="5181600" y="3543300"/>
            <a:ext cx="3048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4" name="Line 55"/>
          <p:cNvSpPr>
            <a:spLocks noChangeShapeType="1"/>
          </p:cNvSpPr>
          <p:nvPr/>
        </p:nvSpPr>
        <p:spPr bwMode="auto">
          <a:xfrm>
            <a:off x="2362200" y="2362200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5" name="Line 56"/>
          <p:cNvSpPr>
            <a:spLocks noChangeShapeType="1"/>
          </p:cNvSpPr>
          <p:nvPr/>
        </p:nvSpPr>
        <p:spPr bwMode="auto">
          <a:xfrm>
            <a:off x="2819400" y="2286000"/>
            <a:ext cx="6858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6" name="Line 57"/>
          <p:cNvSpPr>
            <a:spLocks noChangeShapeType="1"/>
          </p:cNvSpPr>
          <p:nvPr/>
        </p:nvSpPr>
        <p:spPr bwMode="auto">
          <a:xfrm flipH="1">
            <a:off x="4495800" y="4953000"/>
            <a:ext cx="3048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7" name="Line 58"/>
          <p:cNvSpPr>
            <a:spLocks noChangeShapeType="1"/>
          </p:cNvSpPr>
          <p:nvPr/>
        </p:nvSpPr>
        <p:spPr bwMode="auto">
          <a:xfrm flipH="1">
            <a:off x="4800600" y="4876800"/>
            <a:ext cx="9906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762000" y="914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en-AU" sz="3600" b="1">
                <a:solidFill>
                  <a:srgbClr val="33CC33"/>
                </a:solidFill>
              </a:rPr>
              <a:t/>
            </a:r>
            <a:br>
              <a:rPr lang="en-AU" sz="3600" b="1">
                <a:solidFill>
                  <a:srgbClr val="33CC33"/>
                </a:solidFill>
              </a:rPr>
            </a:br>
            <a:endParaRPr lang="en-AU" sz="3600" b="1">
              <a:solidFill>
                <a:srgbClr val="33CC33"/>
              </a:solidFill>
            </a:endParaRPr>
          </a:p>
        </p:txBody>
      </p:sp>
      <p:sp>
        <p:nvSpPr>
          <p:cNvPr id="307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5791200"/>
            <a:ext cx="609600" cy="609600"/>
          </a:xfrm>
          <a:prstGeom prst="actionButtonForwardNex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308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2000" y="5791200"/>
            <a:ext cx="585788" cy="609600"/>
          </a:xfrm>
          <a:prstGeom prst="actionButtonBackPrevious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1135063" y="95250"/>
            <a:ext cx="80248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AU" sz="3200" b="1" i="1"/>
              <a:t>ORTAK ÇARPAN PARANTEZİNE ALARAK </a:t>
            </a:r>
          </a:p>
          <a:p>
            <a:r>
              <a:rPr lang="en-AU" sz="3200" b="1" i="1"/>
              <a:t>ÇARPANLARA AYIRMA</a:t>
            </a:r>
          </a:p>
        </p:txBody>
      </p:sp>
      <p:sp>
        <p:nvSpPr>
          <p:cNvPr id="3082" name="Text Box 6"/>
          <p:cNvSpPr txBox="1">
            <a:spLocks noChangeArrowheads="1"/>
          </p:cNvSpPr>
          <p:nvPr/>
        </p:nvSpPr>
        <p:spPr bwMode="auto">
          <a:xfrm>
            <a:off x="990600" y="1600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1460500" y="1308100"/>
          <a:ext cx="11430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850680" imgH="291960" progId="Equation.3">
                  <p:embed/>
                </p:oleObj>
              </mc:Choice>
              <mc:Fallback>
                <p:oleObj name="Equation" r:id="rId3" imgW="850680" imgH="291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1308100"/>
                        <a:ext cx="11430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1422400" y="1308100"/>
            <a:ext cx="6261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               ifadesini ortak çarpan parantezine alarak</a:t>
            </a:r>
          </a:p>
          <a:p>
            <a:pPr algn="l"/>
            <a:r>
              <a:rPr lang="en-AU"/>
              <a:t> çarpanlara ayıralım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1584325" y="2251075"/>
            <a:ext cx="49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a) </a:t>
            </a:r>
          </a:p>
        </p:txBody>
      </p:sp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1981200" y="2273300"/>
          <a:ext cx="1219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" imgW="1054080" imgH="291960" progId="Equation.3">
                  <p:embed/>
                </p:oleObj>
              </mc:Choice>
              <mc:Fallback>
                <p:oleObj name="Equation" r:id="rId5" imgW="1054080" imgH="2919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73300"/>
                        <a:ext cx="12192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3200400" y="2209800"/>
            <a:ext cx="406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sayılarını çarpanlarına ayıralım </a:t>
            </a:r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1812925" y="2632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/>
          </a:p>
        </p:txBody>
      </p:sp>
      <p:graphicFrame>
        <p:nvGraphicFramePr>
          <p:cNvPr id="3076" name="Object 16"/>
          <p:cNvGraphicFramePr>
            <a:graphicFrameLocks noChangeAspect="1"/>
          </p:cNvGraphicFramePr>
          <p:nvPr/>
        </p:nvGraphicFramePr>
        <p:xfrm>
          <a:off x="3200400" y="2743200"/>
          <a:ext cx="23622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7" imgW="1257120" imgH="622080" progId="Equation.3">
                  <p:embed/>
                </p:oleObj>
              </mc:Choice>
              <mc:Fallback>
                <p:oleObj name="Equation" r:id="rId7" imgW="1257120" imgH="6220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743200"/>
                        <a:ext cx="23622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Text Box 17"/>
          <p:cNvSpPr txBox="1">
            <a:spLocks noChangeArrowheads="1"/>
          </p:cNvSpPr>
          <p:nvPr/>
        </p:nvSpPr>
        <p:spPr bwMode="auto">
          <a:xfrm>
            <a:off x="1524000" y="3505200"/>
            <a:ext cx="564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b) iki ifadedeki ortak elemanları belirleyelim</a:t>
            </a:r>
          </a:p>
        </p:txBody>
      </p:sp>
      <p:graphicFrame>
        <p:nvGraphicFramePr>
          <p:cNvPr id="3077" name="Object 19"/>
          <p:cNvGraphicFramePr>
            <a:graphicFrameLocks noChangeAspect="1"/>
          </p:cNvGraphicFramePr>
          <p:nvPr/>
        </p:nvGraphicFramePr>
        <p:xfrm>
          <a:off x="2971800" y="4038600"/>
          <a:ext cx="126365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9" imgW="990360" imgH="571320" progId="Equation.3">
                  <p:embed/>
                </p:oleObj>
              </mc:Choice>
              <mc:Fallback>
                <p:oleObj name="Equation" r:id="rId9" imgW="990360" imgH="57132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038600"/>
                        <a:ext cx="126365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Line 20"/>
          <p:cNvSpPr>
            <a:spLocks noChangeShapeType="1"/>
          </p:cNvSpPr>
          <p:nvPr/>
        </p:nvSpPr>
        <p:spPr bwMode="auto">
          <a:xfrm flipV="1">
            <a:off x="3048000" y="4343400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9" name="Line 21"/>
          <p:cNvSpPr>
            <a:spLocks noChangeShapeType="1"/>
          </p:cNvSpPr>
          <p:nvPr/>
        </p:nvSpPr>
        <p:spPr bwMode="auto">
          <a:xfrm>
            <a:off x="3657600" y="4343400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>
            <a:off x="3048000" y="4800600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91" name="Line 23"/>
          <p:cNvSpPr>
            <a:spLocks noChangeShapeType="1"/>
          </p:cNvSpPr>
          <p:nvPr/>
        </p:nvSpPr>
        <p:spPr bwMode="auto">
          <a:xfrm>
            <a:off x="3635375" y="4789488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92" name="AutoShape 26"/>
          <p:cNvSpPr>
            <a:spLocks/>
          </p:cNvSpPr>
          <p:nvPr/>
        </p:nvSpPr>
        <p:spPr bwMode="auto">
          <a:xfrm>
            <a:off x="4235450" y="4038600"/>
            <a:ext cx="228600" cy="685800"/>
          </a:xfrm>
          <a:prstGeom prst="rightBrace">
            <a:avLst>
              <a:gd name="adj1" fmla="val 25000"/>
              <a:gd name="adj2" fmla="val 51667"/>
            </a:avLst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3093" name="Text Box 28"/>
          <p:cNvSpPr txBox="1">
            <a:spLocks noChangeArrowheads="1"/>
          </p:cNvSpPr>
          <p:nvPr/>
        </p:nvSpPr>
        <p:spPr bwMode="auto">
          <a:xfrm>
            <a:off x="4540250" y="41910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2.x</a:t>
            </a:r>
          </a:p>
        </p:txBody>
      </p:sp>
      <p:sp>
        <p:nvSpPr>
          <p:cNvPr id="3094" name="Text Box 29"/>
          <p:cNvSpPr txBox="1">
            <a:spLocks noChangeArrowheads="1"/>
          </p:cNvSpPr>
          <p:nvPr/>
        </p:nvSpPr>
        <p:spPr bwMode="auto">
          <a:xfrm>
            <a:off x="1524000" y="4876800"/>
            <a:ext cx="483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c) 2x parantezine alıp ifadeyi yazalım</a:t>
            </a:r>
          </a:p>
        </p:txBody>
      </p:sp>
      <p:sp>
        <p:nvSpPr>
          <p:cNvPr id="3095" name="Text Box 30"/>
          <p:cNvSpPr txBox="1">
            <a:spLocks noChangeArrowheads="1"/>
          </p:cNvSpPr>
          <p:nvPr/>
        </p:nvSpPr>
        <p:spPr bwMode="auto">
          <a:xfrm>
            <a:off x="3200400" y="54102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>
                <a:solidFill>
                  <a:schemeClr val="folHlink"/>
                </a:solidFill>
              </a:rPr>
              <a:t>2x ( 2x + 3 )</a:t>
            </a:r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5791200"/>
            <a:ext cx="609600" cy="609600"/>
          </a:xfrm>
          <a:prstGeom prst="actionButtonForwardNex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4103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2000" y="5791200"/>
            <a:ext cx="585788" cy="609600"/>
          </a:xfrm>
          <a:prstGeom prst="actionButtonBackPrevious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1219200" y="63500"/>
            <a:ext cx="7696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AU" sz="3200" b="1" i="1"/>
              <a:t>Aşağıdaki ifadeleri ortak çarpan parantezi kullanarak çarpanlara ayıralım</a:t>
            </a:r>
            <a:endParaRPr lang="en-AU" sz="2800" b="1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1919288" y="1409700"/>
          <a:ext cx="21812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3" imgW="1790640" imgH="291960" progId="Equation.3">
                  <p:embed/>
                </p:oleObj>
              </mc:Choice>
              <mc:Fallback>
                <p:oleObj name="Equation" r:id="rId3" imgW="1790640" imgH="291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1409700"/>
                        <a:ext cx="2181225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1917700" y="3657600"/>
          <a:ext cx="25908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5" imgW="2006280" imgH="330120" progId="Equation.3">
                  <p:embed/>
                </p:oleObj>
              </mc:Choice>
              <mc:Fallback>
                <p:oleObj name="Equation" r:id="rId5" imgW="2006280" imgH="3301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3657600"/>
                        <a:ext cx="25908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1"/>
          <p:cNvGraphicFramePr>
            <a:graphicFrameLocks noChangeAspect="1"/>
          </p:cNvGraphicFramePr>
          <p:nvPr/>
        </p:nvGraphicFramePr>
        <p:xfrm>
          <a:off x="2984500" y="4953000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7" imgW="1625400" imgH="330120" progId="Equation.3">
                  <p:embed/>
                </p:oleObj>
              </mc:Choice>
              <mc:Fallback>
                <p:oleObj name="Equation" r:id="rId7" imgW="1625400" imgH="3301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4953000"/>
                        <a:ext cx="2590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Oval 15"/>
          <p:cNvSpPr>
            <a:spLocks noChangeArrowheads="1"/>
          </p:cNvSpPr>
          <p:nvPr/>
        </p:nvSpPr>
        <p:spPr bwMode="auto">
          <a:xfrm>
            <a:off x="1371600" y="1409700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1</a:t>
            </a:r>
          </a:p>
        </p:txBody>
      </p:sp>
      <p:sp>
        <p:nvSpPr>
          <p:cNvPr id="4106" name="Text Box 17"/>
          <p:cNvSpPr txBox="1">
            <a:spLocks noChangeArrowheads="1"/>
          </p:cNvSpPr>
          <p:nvPr/>
        </p:nvSpPr>
        <p:spPr bwMode="auto">
          <a:xfrm>
            <a:off x="1295400" y="1943100"/>
            <a:ext cx="4516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3.a.a.b      2.3.a.b.b       3.3.a.a.b.b.b</a:t>
            </a:r>
          </a:p>
        </p:txBody>
      </p:sp>
      <p:sp>
        <p:nvSpPr>
          <p:cNvPr id="4107" name="Line 18"/>
          <p:cNvSpPr>
            <a:spLocks noChangeShapeType="1"/>
          </p:cNvSpPr>
          <p:nvPr/>
        </p:nvSpPr>
        <p:spPr bwMode="auto">
          <a:xfrm flipH="1">
            <a:off x="1905000" y="17907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08" name="Line 19"/>
          <p:cNvSpPr>
            <a:spLocks noChangeShapeType="1"/>
          </p:cNvSpPr>
          <p:nvPr/>
        </p:nvSpPr>
        <p:spPr bwMode="auto">
          <a:xfrm>
            <a:off x="2819400" y="17907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09" name="Line 20"/>
          <p:cNvSpPr>
            <a:spLocks noChangeShapeType="1"/>
          </p:cNvSpPr>
          <p:nvPr/>
        </p:nvSpPr>
        <p:spPr bwMode="auto">
          <a:xfrm>
            <a:off x="3962400" y="1790700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10" name="Line 21"/>
          <p:cNvSpPr>
            <a:spLocks noChangeShapeType="1"/>
          </p:cNvSpPr>
          <p:nvPr/>
        </p:nvSpPr>
        <p:spPr bwMode="auto">
          <a:xfrm>
            <a:off x="1600200" y="2324100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11" name="Line 23"/>
          <p:cNvSpPr>
            <a:spLocks noChangeShapeType="1"/>
          </p:cNvSpPr>
          <p:nvPr/>
        </p:nvSpPr>
        <p:spPr bwMode="auto">
          <a:xfrm>
            <a:off x="2044700" y="2324100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12" name="Line 24"/>
          <p:cNvSpPr>
            <a:spLocks noChangeShapeType="1"/>
          </p:cNvSpPr>
          <p:nvPr/>
        </p:nvSpPr>
        <p:spPr bwMode="auto">
          <a:xfrm>
            <a:off x="3111500" y="2311400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13" name="Line 25"/>
          <p:cNvSpPr>
            <a:spLocks noChangeShapeType="1"/>
          </p:cNvSpPr>
          <p:nvPr/>
        </p:nvSpPr>
        <p:spPr bwMode="auto">
          <a:xfrm>
            <a:off x="1371600" y="2324100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14" name="Line 26"/>
          <p:cNvSpPr>
            <a:spLocks noChangeShapeType="1"/>
          </p:cNvSpPr>
          <p:nvPr/>
        </p:nvSpPr>
        <p:spPr bwMode="auto">
          <a:xfrm>
            <a:off x="3390900" y="2324100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15" name="Line 27"/>
          <p:cNvSpPr>
            <a:spLocks noChangeShapeType="1"/>
          </p:cNvSpPr>
          <p:nvPr/>
        </p:nvSpPr>
        <p:spPr bwMode="auto">
          <a:xfrm>
            <a:off x="4445000" y="2311400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16" name="Line 28"/>
          <p:cNvSpPr>
            <a:spLocks noChangeShapeType="1"/>
          </p:cNvSpPr>
          <p:nvPr/>
        </p:nvSpPr>
        <p:spPr bwMode="auto">
          <a:xfrm>
            <a:off x="5105400" y="2311400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17" name="Line 29"/>
          <p:cNvSpPr>
            <a:spLocks noChangeShapeType="1"/>
          </p:cNvSpPr>
          <p:nvPr/>
        </p:nvSpPr>
        <p:spPr bwMode="auto">
          <a:xfrm>
            <a:off x="2857500" y="2311400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18" name="Line 30"/>
          <p:cNvSpPr>
            <a:spLocks noChangeShapeType="1"/>
          </p:cNvSpPr>
          <p:nvPr/>
        </p:nvSpPr>
        <p:spPr bwMode="auto">
          <a:xfrm>
            <a:off x="4699000" y="2311400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19" name="AutoShape 31"/>
          <p:cNvSpPr>
            <a:spLocks/>
          </p:cNvSpPr>
          <p:nvPr/>
        </p:nvSpPr>
        <p:spPr bwMode="auto">
          <a:xfrm rot="-5400000">
            <a:off x="3238500" y="381000"/>
            <a:ext cx="152400" cy="4191000"/>
          </a:xfrm>
          <a:prstGeom prst="leftBrace">
            <a:avLst>
              <a:gd name="adj1" fmla="val 229167"/>
              <a:gd name="adj2" fmla="val 48611"/>
            </a:avLst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graphicFrame>
        <p:nvGraphicFramePr>
          <p:cNvPr id="4101" name="Object 32"/>
          <p:cNvGraphicFramePr>
            <a:graphicFrameLocks noChangeAspect="1"/>
          </p:cNvGraphicFramePr>
          <p:nvPr/>
        </p:nvGraphicFramePr>
        <p:xfrm>
          <a:off x="2819400" y="2705100"/>
          <a:ext cx="3124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9" imgW="2209680" imgH="330120" progId="Equation.3">
                  <p:embed/>
                </p:oleObj>
              </mc:Choice>
              <mc:Fallback>
                <p:oleObj name="Equation" r:id="rId9" imgW="2209680" imgH="33012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705100"/>
                        <a:ext cx="31242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0" name="Oval 33"/>
          <p:cNvSpPr>
            <a:spLocks noChangeArrowheads="1"/>
          </p:cNvSpPr>
          <p:nvPr/>
        </p:nvSpPr>
        <p:spPr bwMode="auto">
          <a:xfrm>
            <a:off x="1384300" y="3657600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2</a:t>
            </a:r>
          </a:p>
        </p:txBody>
      </p:sp>
      <p:sp>
        <p:nvSpPr>
          <p:cNvPr id="4121" name="Text Box 34"/>
          <p:cNvSpPr txBox="1">
            <a:spLocks noChangeArrowheads="1"/>
          </p:cNvSpPr>
          <p:nvPr/>
        </p:nvSpPr>
        <p:spPr bwMode="auto">
          <a:xfrm>
            <a:off x="1536700" y="41910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5.x.x     5.2.x.x.y      3.5.x.x.y.y</a:t>
            </a:r>
          </a:p>
        </p:txBody>
      </p:sp>
      <p:sp>
        <p:nvSpPr>
          <p:cNvPr id="4122" name="Line 35"/>
          <p:cNvSpPr>
            <a:spLocks noChangeShapeType="1"/>
          </p:cNvSpPr>
          <p:nvPr/>
        </p:nvSpPr>
        <p:spPr bwMode="auto">
          <a:xfrm flipH="1">
            <a:off x="1993900" y="4038600"/>
            <a:ext cx="762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23" name="Line 36"/>
          <p:cNvSpPr>
            <a:spLocks noChangeShapeType="1"/>
          </p:cNvSpPr>
          <p:nvPr/>
        </p:nvSpPr>
        <p:spPr bwMode="auto">
          <a:xfrm>
            <a:off x="3136900" y="4038600"/>
            <a:ext cx="762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24" name="Line 37"/>
          <p:cNvSpPr>
            <a:spLocks noChangeShapeType="1"/>
          </p:cNvSpPr>
          <p:nvPr/>
        </p:nvSpPr>
        <p:spPr bwMode="auto">
          <a:xfrm>
            <a:off x="4279900" y="4114800"/>
            <a:ext cx="2286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25" name="AutoShape 38"/>
          <p:cNvSpPr>
            <a:spLocks/>
          </p:cNvSpPr>
          <p:nvPr/>
        </p:nvSpPr>
        <p:spPr bwMode="auto">
          <a:xfrm rot="-5400000">
            <a:off x="3403600" y="2628900"/>
            <a:ext cx="152400" cy="4191000"/>
          </a:xfrm>
          <a:prstGeom prst="leftBrace">
            <a:avLst>
              <a:gd name="adj1" fmla="val 229167"/>
              <a:gd name="adj2" fmla="val 48611"/>
            </a:avLst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5791200"/>
            <a:ext cx="609600" cy="609600"/>
          </a:xfrm>
          <a:prstGeom prst="actionButtonForwardNex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18435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2000" y="5791200"/>
            <a:ext cx="585788" cy="609600"/>
          </a:xfrm>
          <a:prstGeom prst="actionButtonBackPrevious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8950" y="152400"/>
            <a:ext cx="6192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AU" sz="3200" b="1" i="1"/>
              <a:t>GRUPLANDIRMA METODUYLA </a:t>
            </a:r>
          </a:p>
          <a:p>
            <a:r>
              <a:rPr lang="en-AU" sz="3200" b="1" i="1"/>
              <a:t>ÇARPANLARA AYIRMA</a:t>
            </a:r>
            <a:endParaRPr lang="en-AU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812925" y="1260475"/>
            <a:ext cx="597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ax + by + bx + ay  ifadesini çarpanlara ayır</a:t>
            </a:r>
            <a:r>
              <a:rPr lang="tr-TR"/>
              <a:t>alım</a:t>
            </a:r>
            <a:endParaRPr lang="en-AU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1295400" y="1295400"/>
            <a:ext cx="381000" cy="381000"/>
          </a:xfrm>
          <a:prstGeom prst="star5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tr-TR">
              <a:cs typeface="+mn-cs"/>
            </a:endParaRP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1524000" y="1905000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1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1965325" y="1870075"/>
            <a:ext cx="639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Ortak terimlerin altını çizelim ve yanyana yazalım </a:t>
            </a: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2438400" y="2514600"/>
            <a:ext cx="481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>
                <a:solidFill>
                  <a:srgbClr val="FF3399"/>
                </a:solidFill>
              </a:rPr>
              <a:t>ax + by + bx + ay = ax + bx + ay + by</a:t>
            </a:r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2514600" y="2895600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43" name="Line 15"/>
          <p:cNvSpPr>
            <a:spLocks noChangeShapeType="1"/>
          </p:cNvSpPr>
          <p:nvPr/>
        </p:nvSpPr>
        <p:spPr bwMode="auto">
          <a:xfrm>
            <a:off x="3810000" y="2895600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44" name="Line 16"/>
          <p:cNvSpPr>
            <a:spLocks noChangeShapeType="1"/>
          </p:cNvSpPr>
          <p:nvPr/>
        </p:nvSpPr>
        <p:spPr bwMode="auto">
          <a:xfrm>
            <a:off x="3124200" y="2895600"/>
            <a:ext cx="304800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45" name="Line 17"/>
          <p:cNvSpPr>
            <a:spLocks noChangeShapeType="1"/>
          </p:cNvSpPr>
          <p:nvPr/>
        </p:nvSpPr>
        <p:spPr bwMode="auto">
          <a:xfrm>
            <a:off x="4394200" y="2882900"/>
            <a:ext cx="304800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46" name="Line 19"/>
          <p:cNvSpPr>
            <a:spLocks noChangeShapeType="1"/>
          </p:cNvSpPr>
          <p:nvPr/>
        </p:nvSpPr>
        <p:spPr bwMode="auto">
          <a:xfrm>
            <a:off x="5638800" y="2895600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47" name="Line 20"/>
          <p:cNvSpPr>
            <a:spLocks noChangeShapeType="1"/>
          </p:cNvSpPr>
          <p:nvPr/>
        </p:nvSpPr>
        <p:spPr bwMode="auto">
          <a:xfrm>
            <a:off x="5029200" y="2895600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48" name="Line 21"/>
          <p:cNvSpPr>
            <a:spLocks noChangeShapeType="1"/>
          </p:cNvSpPr>
          <p:nvPr/>
        </p:nvSpPr>
        <p:spPr bwMode="auto">
          <a:xfrm>
            <a:off x="6858000" y="2895600"/>
            <a:ext cx="304800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49" name="Line 22"/>
          <p:cNvSpPr>
            <a:spLocks noChangeShapeType="1"/>
          </p:cNvSpPr>
          <p:nvPr/>
        </p:nvSpPr>
        <p:spPr bwMode="auto">
          <a:xfrm>
            <a:off x="6248400" y="2882900"/>
            <a:ext cx="304800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50" name="Oval 23"/>
          <p:cNvSpPr>
            <a:spLocks noChangeArrowheads="1"/>
          </p:cNvSpPr>
          <p:nvPr/>
        </p:nvSpPr>
        <p:spPr bwMode="auto">
          <a:xfrm>
            <a:off x="1493838" y="4530725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3</a:t>
            </a:r>
          </a:p>
        </p:txBody>
      </p:sp>
      <p:sp>
        <p:nvSpPr>
          <p:cNvPr id="18451" name="Oval 24"/>
          <p:cNvSpPr>
            <a:spLocks noChangeArrowheads="1"/>
          </p:cNvSpPr>
          <p:nvPr/>
        </p:nvSpPr>
        <p:spPr bwMode="auto">
          <a:xfrm>
            <a:off x="1498600" y="3276600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2</a:t>
            </a:r>
          </a:p>
        </p:txBody>
      </p:sp>
      <p:sp>
        <p:nvSpPr>
          <p:cNvPr id="18452" name="Text Box 25"/>
          <p:cNvSpPr txBox="1">
            <a:spLocks noChangeArrowheads="1"/>
          </p:cNvSpPr>
          <p:nvPr/>
        </p:nvSpPr>
        <p:spPr bwMode="auto">
          <a:xfrm>
            <a:off x="2041525" y="3241675"/>
            <a:ext cx="450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Ortak olan terim parantezine alalım</a:t>
            </a:r>
          </a:p>
        </p:txBody>
      </p:sp>
      <p:sp>
        <p:nvSpPr>
          <p:cNvPr id="18453" name="Text Box 26"/>
          <p:cNvSpPr txBox="1">
            <a:spLocks noChangeArrowheads="1"/>
          </p:cNvSpPr>
          <p:nvPr/>
        </p:nvSpPr>
        <p:spPr bwMode="auto">
          <a:xfrm>
            <a:off x="2968625" y="3851275"/>
            <a:ext cx="244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>
                <a:solidFill>
                  <a:srgbClr val="FF3399"/>
                </a:solidFill>
              </a:rPr>
              <a:t>x(a + b) + y(a + b)</a:t>
            </a:r>
          </a:p>
        </p:txBody>
      </p:sp>
      <p:sp>
        <p:nvSpPr>
          <p:cNvPr id="18454" name="Text Box 27"/>
          <p:cNvSpPr txBox="1">
            <a:spLocks noChangeArrowheads="1"/>
          </p:cNvSpPr>
          <p:nvPr/>
        </p:nvSpPr>
        <p:spPr bwMode="auto">
          <a:xfrm>
            <a:off x="2001838" y="4495800"/>
            <a:ext cx="4897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/>
              <a:t>Tekrar ortak çarpan parantezine alalım</a:t>
            </a:r>
          </a:p>
        </p:txBody>
      </p:sp>
      <p:sp>
        <p:nvSpPr>
          <p:cNvPr id="18455" name="Text Box 29"/>
          <p:cNvSpPr txBox="1">
            <a:spLocks noChangeArrowheads="1"/>
          </p:cNvSpPr>
          <p:nvPr/>
        </p:nvSpPr>
        <p:spPr bwMode="auto">
          <a:xfrm>
            <a:off x="2427288" y="5146675"/>
            <a:ext cx="4735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AU">
                <a:solidFill>
                  <a:srgbClr val="FF3399"/>
                </a:solidFill>
              </a:rPr>
              <a:t>x(a + b) + y(a + b) = (a + b) + (x + y)</a:t>
            </a:r>
          </a:p>
        </p:txBody>
      </p:sp>
      <p:sp>
        <p:nvSpPr>
          <p:cNvPr id="18456" name="Line 31"/>
          <p:cNvSpPr>
            <a:spLocks noChangeShapeType="1"/>
          </p:cNvSpPr>
          <p:nvPr/>
        </p:nvSpPr>
        <p:spPr bwMode="auto">
          <a:xfrm>
            <a:off x="3276600" y="4267200"/>
            <a:ext cx="685800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57" name="Line 32"/>
          <p:cNvSpPr>
            <a:spLocks noChangeShapeType="1"/>
          </p:cNvSpPr>
          <p:nvPr/>
        </p:nvSpPr>
        <p:spPr bwMode="auto">
          <a:xfrm>
            <a:off x="4343400" y="4267200"/>
            <a:ext cx="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58" name="Line 33"/>
          <p:cNvSpPr>
            <a:spLocks noChangeShapeType="1"/>
          </p:cNvSpPr>
          <p:nvPr/>
        </p:nvSpPr>
        <p:spPr bwMode="auto">
          <a:xfrm>
            <a:off x="4597400" y="4254500"/>
            <a:ext cx="609600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5791200"/>
            <a:ext cx="609600" cy="609600"/>
          </a:xfrm>
          <a:prstGeom prst="actionButtonForwardNex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19459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2000" y="5791200"/>
            <a:ext cx="585788" cy="609600"/>
          </a:xfrm>
          <a:prstGeom prst="actionButtonBackPrevious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87463" y="95250"/>
            <a:ext cx="74660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3200" b="1" i="1"/>
              <a:t>Aşağıdaki ifadeyi gruplandırma metodu ile </a:t>
            </a:r>
          </a:p>
          <a:p>
            <a:r>
              <a:rPr lang="tr-TR" sz="3200" b="1" i="1"/>
              <a:t>çarpanlara ayıralım</a:t>
            </a:r>
            <a:endParaRPr lang="en-US" sz="320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328863" y="2133600"/>
            <a:ext cx="280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6ab + 3bc – 2ad – cd </a:t>
            </a:r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 flipH="1">
            <a:off x="1600200" y="1371600"/>
            <a:ext cx="381000" cy="381000"/>
          </a:xfrm>
          <a:prstGeom prst="star5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FF0000"/>
              </a:solidFill>
              <a:cs typeface="+mn-cs"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438400" y="25146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200400" y="25146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3962400" y="2514600"/>
            <a:ext cx="457200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648200" y="2514600"/>
            <a:ext cx="381000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2193925" y="2784475"/>
            <a:ext cx="461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2.3.a.b     3.b.c    (-d).a.2      (-d).c    </a:t>
            </a:r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 flipH="1">
            <a:off x="2590800" y="2590800"/>
            <a:ext cx="762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>
            <a:off x="4267200" y="2590800"/>
            <a:ext cx="457200" cy="22860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>
            <a:off x="3505200" y="25908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1" name="Line 17"/>
          <p:cNvSpPr>
            <a:spLocks noChangeShapeType="1"/>
          </p:cNvSpPr>
          <p:nvPr/>
        </p:nvSpPr>
        <p:spPr bwMode="auto">
          <a:xfrm>
            <a:off x="5029200" y="2590800"/>
            <a:ext cx="685800" cy="22860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2" name="Line 18"/>
          <p:cNvSpPr>
            <a:spLocks noChangeShapeType="1"/>
          </p:cNvSpPr>
          <p:nvPr/>
        </p:nvSpPr>
        <p:spPr bwMode="auto">
          <a:xfrm>
            <a:off x="2470150" y="3157538"/>
            <a:ext cx="22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3" name="Line 20"/>
          <p:cNvSpPr>
            <a:spLocks noChangeShapeType="1"/>
          </p:cNvSpPr>
          <p:nvPr/>
        </p:nvSpPr>
        <p:spPr bwMode="auto">
          <a:xfrm>
            <a:off x="3417888" y="3157538"/>
            <a:ext cx="22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>
            <a:off x="3690938" y="3157538"/>
            <a:ext cx="22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5" name="Line 22"/>
          <p:cNvSpPr>
            <a:spLocks noChangeShapeType="1"/>
          </p:cNvSpPr>
          <p:nvPr/>
        </p:nvSpPr>
        <p:spPr bwMode="auto">
          <a:xfrm>
            <a:off x="2927350" y="3157538"/>
            <a:ext cx="22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6" name="Line 23"/>
          <p:cNvSpPr>
            <a:spLocks noChangeShapeType="1"/>
          </p:cNvSpPr>
          <p:nvPr/>
        </p:nvSpPr>
        <p:spPr bwMode="auto">
          <a:xfrm>
            <a:off x="5867400" y="3200400"/>
            <a:ext cx="228600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7" name="Line 24"/>
          <p:cNvSpPr>
            <a:spLocks noChangeShapeType="1"/>
          </p:cNvSpPr>
          <p:nvPr/>
        </p:nvSpPr>
        <p:spPr bwMode="auto">
          <a:xfrm>
            <a:off x="4495800" y="3200400"/>
            <a:ext cx="228600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rot="-5400000">
            <a:off x="4267200" y="1143000"/>
            <a:ext cx="76200" cy="4495800"/>
          </a:xfrm>
          <a:prstGeom prst="leftBrace">
            <a:avLst>
              <a:gd name="adj1" fmla="val 491667"/>
              <a:gd name="adj2" fmla="val 50000"/>
            </a:avLst>
          </a:prstGeom>
          <a:noFill/>
          <a:ln w="25400">
            <a:solidFill>
              <a:srgbClr val="0000CC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>
              <a:solidFill>
                <a:srgbClr val="0000CC"/>
              </a:solidFill>
            </a:endParaRPr>
          </a:p>
        </p:txBody>
      </p:sp>
      <p:sp>
        <p:nvSpPr>
          <p:cNvPr id="19479" name="Text Box 26"/>
          <p:cNvSpPr txBox="1">
            <a:spLocks noChangeArrowheads="1"/>
          </p:cNvSpPr>
          <p:nvPr/>
        </p:nvSpPr>
        <p:spPr bwMode="auto">
          <a:xfrm>
            <a:off x="3278188" y="3675063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3b(2a + c) – d(2a + c)</a:t>
            </a:r>
            <a:endParaRPr lang="en-US"/>
          </a:p>
        </p:txBody>
      </p:sp>
      <p:sp>
        <p:nvSpPr>
          <p:cNvPr id="19480" name="Line 27"/>
          <p:cNvSpPr>
            <a:spLocks noChangeShapeType="1"/>
          </p:cNvSpPr>
          <p:nvPr/>
        </p:nvSpPr>
        <p:spPr bwMode="auto">
          <a:xfrm>
            <a:off x="3751263" y="4090988"/>
            <a:ext cx="838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81" name="Line 28"/>
          <p:cNvSpPr>
            <a:spLocks noChangeShapeType="1"/>
          </p:cNvSpPr>
          <p:nvPr/>
        </p:nvSpPr>
        <p:spPr bwMode="auto">
          <a:xfrm>
            <a:off x="5145088" y="4090988"/>
            <a:ext cx="838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82" name="AutoShape 29"/>
          <p:cNvSpPr>
            <a:spLocks/>
          </p:cNvSpPr>
          <p:nvPr/>
        </p:nvSpPr>
        <p:spPr bwMode="auto">
          <a:xfrm rot="-5400000">
            <a:off x="4838700" y="2857500"/>
            <a:ext cx="76200" cy="3048000"/>
          </a:xfrm>
          <a:prstGeom prst="leftBrace">
            <a:avLst>
              <a:gd name="adj1" fmla="val 333333"/>
              <a:gd name="adj2" fmla="val 50000"/>
            </a:avLst>
          </a:prstGeom>
          <a:noFill/>
          <a:ln w="25400">
            <a:solidFill>
              <a:srgbClr val="0000CC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>
              <a:solidFill>
                <a:srgbClr val="0000CC"/>
              </a:solidFill>
            </a:endParaRPr>
          </a:p>
        </p:txBody>
      </p:sp>
      <p:sp>
        <p:nvSpPr>
          <p:cNvPr id="19483" name="Text Box 30"/>
          <p:cNvSpPr txBox="1">
            <a:spLocks noChangeArrowheads="1"/>
          </p:cNvSpPr>
          <p:nvPr/>
        </p:nvSpPr>
        <p:spPr bwMode="auto">
          <a:xfrm>
            <a:off x="4098925" y="4689475"/>
            <a:ext cx="217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(2a + c).(3b – d)</a:t>
            </a:r>
            <a:endParaRPr lang="en-US"/>
          </a:p>
        </p:txBody>
      </p:sp>
      <p:sp>
        <p:nvSpPr>
          <p:cNvPr id="19484" name="Text Box 31"/>
          <p:cNvSpPr txBox="1">
            <a:spLocks noChangeArrowheads="1"/>
          </p:cNvSpPr>
          <p:nvPr/>
        </p:nvSpPr>
        <p:spPr bwMode="auto">
          <a:xfrm>
            <a:off x="2182813" y="1349375"/>
            <a:ext cx="280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6ab + 3bc – 2ad – cd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5791200"/>
            <a:ext cx="609600" cy="609600"/>
          </a:xfrm>
          <a:prstGeom prst="actionButtonForwardNex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5127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2000" y="5791200"/>
            <a:ext cx="585788" cy="609600"/>
          </a:xfrm>
          <a:prstGeom prst="actionButtonBackPrevious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1281113" y="128588"/>
            <a:ext cx="76723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3000" b="1" i="1"/>
              <a:t>İKİ KARE FARKI ŞEKLİNDEKİ İFADELERİ</a:t>
            </a:r>
          </a:p>
          <a:p>
            <a:r>
              <a:rPr lang="tr-TR" sz="3000" b="1" i="1"/>
              <a:t>ÇARPANLARA AYIRMA</a:t>
            </a:r>
            <a:endParaRPr lang="en-US" sz="2800"/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2895600" y="1246188"/>
            <a:ext cx="366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ifadesini çarpanlara ayıralım</a:t>
            </a:r>
            <a:endParaRPr lang="en-US"/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1295400" y="1270000"/>
            <a:ext cx="457200" cy="457200"/>
          </a:xfrm>
          <a:prstGeom prst="star5">
            <a:avLst/>
          </a:prstGeom>
          <a:solidFill>
            <a:srgbClr val="FF0000"/>
          </a:solidFill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tr-TR">
              <a:cs typeface="+mn-cs"/>
            </a:endParaRPr>
          </a:p>
        </p:txBody>
      </p:sp>
      <p:sp>
        <p:nvSpPr>
          <p:cNvPr id="5131" name="Oval 12"/>
          <p:cNvSpPr>
            <a:spLocks noChangeArrowheads="1"/>
          </p:cNvSpPr>
          <p:nvPr/>
        </p:nvSpPr>
        <p:spPr bwMode="auto">
          <a:xfrm>
            <a:off x="1524000" y="1997075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1</a:t>
            </a:r>
          </a:p>
        </p:txBody>
      </p:sp>
      <p:sp>
        <p:nvSpPr>
          <p:cNvPr id="5132" name="Oval 13"/>
          <p:cNvSpPr>
            <a:spLocks noChangeArrowheads="1"/>
          </p:cNvSpPr>
          <p:nvPr/>
        </p:nvSpPr>
        <p:spPr bwMode="auto">
          <a:xfrm>
            <a:off x="1549400" y="4352925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3</a:t>
            </a:r>
          </a:p>
        </p:txBody>
      </p:sp>
      <p:sp>
        <p:nvSpPr>
          <p:cNvPr id="5133" name="Oval 14"/>
          <p:cNvSpPr>
            <a:spLocks noChangeArrowheads="1"/>
          </p:cNvSpPr>
          <p:nvPr/>
        </p:nvSpPr>
        <p:spPr bwMode="auto">
          <a:xfrm>
            <a:off x="1498600" y="3286125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2</a:t>
            </a:r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2117725" y="1920875"/>
            <a:ext cx="441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İki ifadeninde karaköklerini alalım</a:t>
            </a:r>
            <a:endParaRPr lang="en-US"/>
          </a:p>
        </p:txBody>
      </p:sp>
      <p:graphicFrame>
        <p:nvGraphicFramePr>
          <p:cNvPr id="5122" name="Object 16"/>
          <p:cNvGraphicFramePr>
            <a:graphicFrameLocks noChangeAspect="1"/>
          </p:cNvGraphicFramePr>
          <p:nvPr/>
        </p:nvGraphicFramePr>
        <p:xfrm>
          <a:off x="2895600" y="2286000"/>
          <a:ext cx="9906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799920" imgH="330120" progId="Equation.3">
                  <p:embed/>
                </p:oleObj>
              </mc:Choice>
              <mc:Fallback>
                <p:oleObj name="Equation" r:id="rId3" imgW="799920" imgH="33012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0"/>
                        <a:ext cx="9906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Line 20"/>
          <p:cNvSpPr>
            <a:spLocks noChangeShapeType="1"/>
          </p:cNvSpPr>
          <p:nvPr/>
        </p:nvSpPr>
        <p:spPr bwMode="auto">
          <a:xfrm>
            <a:off x="3810000" y="2590800"/>
            <a:ext cx="1524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36" name="Line 21"/>
          <p:cNvSpPr>
            <a:spLocks noChangeShapeType="1"/>
          </p:cNvSpPr>
          <p:nvPr/>
        </p:nvSpPr>
        <p:spPr bwMode="auto">
          <a:xfrm flipH="1">
            <a:off x="2743200" y="2590800"/>
            <a:ext cx="1524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37" name="Text Box 22"/>
          <p:cNvSpPr txBox="1">
            <a:spLocks noChangeArrowheads="1"/>
          </p:cNvSpPr>
          <p:nvPr/>
        </p:nvSpPr>
        <p:spPr bwMode="auto">
          <a:xfrm>
            <a:off x="2514600" y="2590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b="1">
                <a:solidFill>
                  <a:srgbClr val="006600"/>
                </a:solidFill>
              </a:rPr>
              <a:t>x</a:t>
            </a:r>
            <a:endParaRPr lang="en-US" b="1">
              <a:solidFill>
                <a:srgbClr val="006600"/>
              </a:solidFill>
            </a:endParaRPr>
          </a:p>
        </p:txBody>
      </p:sp>
      <p:sp>
        <p:nvSpPr>
          <p:cNvPr id="5138" name="Text Box 23"/>
          <p:cNvSpPr txBox="1">
            <a:spLocks noChangeArrowheads="1"/>
          </p:cNvSpPr>
          <p:nvPr/>
        </p:nvSpPr>
        <p:spPr bwMode="auto">
          <a:xfrm>
            <a:off x="3854450" y="2590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b="1">
                <a:solidFill>
                  <a:srgbClr val="006600"/>
                </a:solidFill>
              </a:rPr>
              <a:t>y</a:t>
            </a:r>
            <a:endParaRPr lang="en-US" b="1">
              <a:solidFill>
                <a:srgbClr val="006600"/>
              </a:solidFill>
            </a:endParaRPr>
          </a:p>
        </p:txBody>
      </p:sp>
      <p:sp>
        <p:nvSpPr>
          <p:cNvPr id="5139" name="Text Box 24"/>
          <p:cNvSpPr txBox="1">
            <a:spLocks noChangeArrowheads="1"/>
          </p:cNvSpPr>
          <p:nvPr/>
        </p:nvSpPr>
        <p:spPr bwMode="auto">
          <a:xfrm>
            <a:off x="2117725" y="3276600"/>
            <a:ext cx="6824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Bulunan karakökleri ayrı ayrı toplayalım ve çıkartalım</a:t>
            </a:r>
            <a:endParaRPr lang="en-US"/>
          </a:p>
        </p:txBody>
      </p:sp>
      <p:sp>
        <p:nvSpPr>
          <p:cNvPr id="5140" name="Text Box 25"/>
          <p:cNvSpPr txBox="1">
            <a:spLocks noChangeArrowheads="1"/>
          </p:cNvSpPr>
          <p:nvPr/>
        </p:nvSpPr>
        <p:spPr bwMode="auto">
          <a:xfrm>
            <a:off x="2727325" y="3632200"/>
            <a:ext cx="272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>
                <a:solidFill>
                  <a:srgbClr val="0000CC"/>
                </a:solidFill>
              </a:rPr>
              <a:t>(x + y)    </a:t>
            </a:r>
            <a:r>
              <a:rPr lang="tr-TR"/>
              <a:t>ve</a:t>
            </a:r>
            <a:r>
              <a:rPr lang="tr-TR">
                <a:solidFill>
                  <a:srgbClr val="0000CC"/>
                </a:solidFill>
              </a:rPr>
              <a:t>    (x – y)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5141" name="Text Box 27"/>
          <p:cNvSpPr txBox="1">
            <a:spLocks noChangeArrowheads="1"/>
          </p:cNvSpPr>
          <p:nvPr/>
        </p:nvSpPr>
        <p:spPr bwMode="auto">
          <a:xfrm>
            <a:off x="2030413" y="4316413"/>
            <a:ext cx="6194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               şeklindeki ifade bu iki ifadenin çarpımı </a:t>
            </a:r>
          </a:p>
          <a:p>
            <a:pPr algn="l"/>
            <a:r>
              <a:rPr lang="tr-TR"/>
              <a:t>şeklinde yazılır</a:t>
            </a:r>
            <a:endParaRPr lang="en-US"/>
          </a:p>
        </p:txBody>
      </p:sp>
      <p:graphicFrame>
        <p:nvGraphicFramePr>
          <p:cNvPr id="5123" name="Object 28"/>
          <p:cNvGraphicFramePr>
            <a:graphicFrameLocks noChangeAspect="1"/>
          </p:cNvGraphicFramePr>
          <p:nvPr/>
        </p:nvGraphicFramePr>
        <p:xfrm>
          <a:off x="2209800" y="4322763"/>
          <a:ext cx="8636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711000" imgH="330120" progId="Equation.3">
                  <p:embed/>
                </p:oleObj>
              </mc:Choice>
              <mc:Fallback>
                <p:oleObj name="Equation" r:id="rId5" imgW="711000" imgH="330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322763"/>
                        <a:ext cx="8636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30"/>
          <p:cNvGraphicFramePr>
            <a:graphicFrameLocks noChangeAspect="1"/>
          </p:cNvGraphicFramePr>
          <p:nvPr/>
        </p:nvGraphicFramePr>
        <p:xfrm>
          <a:off x="3124200" y="5232400"/>
          <a:ext cx="35814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7" imgW="2260440" imgH="330120" progId="Equation.3">
                  <p:embed/>
                </p:oleObj>
              </mc:Choice>
              <mc:Fallback>
                <p:oleObj name="Equation" r:id="rId7" imgW="2260440" imgH="33012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232400"/>
                        <a:ext cx="35814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31"/>
          <p:cNvGraphicFramePr>
            <a:graphicFrameLocks noChangeAspect="1"/>
          </p:cNvGraphicFramePr>
          <p:nvPr/>
        </p:nvGraphicFramePr>
        <p:xfrm>
          <a:off x="2057400" y="1295400"/>
          <a:ext cx="8636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9" imgW="711000" imgH="330120" progId="Equation.3">
                  <p:embed/>
                </p:oleObj>
              </mc:Choice>
              <mc:Fallback>
                <p:oleObj name="Equation" r:id="rId9" imgW="711000" imgH="3301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86360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5791200"/>
            <a:ext cx="609600" cy="609600"/>
          </a:xfrm>
          <a:prstGeom prst="actionButtonForwardNex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6151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2000" y="5791200"/>
            <a:ext cx="585788" cy="609600"/>
          </a:xfrm>
          <a:prstGeom prst="actionButtonBackPrevious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6152" name="Text Box 4"/>
          <p:cNvSpPr txBox="1">
            <a:spLocks noChangeArrowheads="1"/>
          </p:cNvSpPr>
          <p:nvPr/>
        </p:nvSpPr>
        <p:spPr bwMode="auto">
          <a:xfrm>
            <a:off x="1420813" y="82550"/>
            <a:ext cx="7546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3200" b="1" i="1"/>
              <a:t>Aşağıdaki iki kare farkı şeklindeki ifadeleri </a:t>
            </a:r>
          </a:p>
          <a:p>
            <a:r>
              <a:rPr lang="tr-TR" sz="3200" b="1" i="1"/>
              <a:t>çarpanlara ayıralım</a:t>
            </a:r>
            <a:endParaRPr lang="en-US" sz="2800"/>
          </a:p>
        </p:txBody>
      </p:sp>
      <p:sp>
        <p:nvSpPr>
          <p:cNvPr id="6153" name="Oval 5"/>
          <p:cNvSpPr>
            <a:spLocks noChangeArrowheads="1"/>
          </p:cNvSpPr>
          <p:nvPr/>
        </p:nvSpPr>
        <p:spPr bwMode="auto">
          <a:xfrm>
            <a:off x="1447800" y="1295400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1</a:t>
            </a:r>
          </a:p>
        </p:txBody>
      </p:sp>
      <p:sp>
        <p:nvSpPr>
          <p:cNvPr id="6154" name="Oval 6"/>
          <p:cNvSpPr>
            <a:spLocks noChangeArrowheads="1"/>
          </p:cNvSpPr>
          <p:nvPr/>
        </p:nvSpPr>
        <p:spPr bwMode="auto">
          <a:xfrm>
            <a:off x="1447800" y="3429000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2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2041525" y="1260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/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2362200" y="1219200"/>
          <a:ext cx="13716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3" imgW="927000" imgH="330120" progId="Equation.3">
                  <p:embed/>
                </p:oleObj>
              </mc:Choice>
              <mc:Fallback>
                <p:oleObj name="Equation" r:id="rId3" imgW="927000" imgH="3301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19200"/>
                        <a:ext cx="13716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Line 11"/>
          <p:cNvSpPr>
            <a:spLocks noChangeShapeType="1"/>
          </p:cNvSpPr>
          <p:nvPr/>
        </p:nvSpPr>
        <p:spPr bwMode="auto">
          <a:xfrm flipH="1">
            <a:off x="2514600" y="1676400"/>
            <a:ext cx="762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>
            <a:off x="3505200" y="1676400"/>
            <a:ext cx="152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2346325" y="1946275"/>
            <a:ext cx="488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2x</a:t>
            </a:r>
          </a:p>
          <a:p>
            <a:pPr algn="l"/>
            <a:r>
              <a:rPr lang="tr-TR"/>
              <a:t>2x</a:t>
            </a:r>
            <a:endParaRPr lang="en-US"/>
          </a:p>
        </p:txBody>
      </p:sp>
      <p:sp>
        <p:nvSpPr>
          <p:cNvPr id="6159" name="Text Box 14"/>
          <p:cNvSpPr txBox="1">
            <a:spLocks noChangeArrowheads="1"/>
          </p:cNvSpPr>
          <p:nvPr/>
        </p:nvSpPr>
        <p:spPr bwMode="auto">
          <a:xfrm>
            <a:off x="3494088" y="1947863"/>
            <a:ext cx="488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3y</a:t>
            </a:r>
          </a:p>
          <a:p>
            <a:pPr algn="l"/>
            <a:r>
              <a:rPr lang="tr-TR"/>
              <a:t>3y</a:t>
            </a:r>
            <a:endParaRPr lang="en-US"/>
          </a:p>
        </p:txBody>
      </p:sp>
      <p:sp>
        <p:nvSpPr>
          <p:cNvPr id="6160" name="Line 15"/>
          <p:cNvSpPr>
            <a:spLocks noChangeShapeType="1"/>
          </p:cNvSpPr>
          <p:nvPr/>
        </p:nvSpPr>
        <p:spPr bwMode="auto">
          <a:xfrm>
            <a:off x="2819400" y="2286000"/>
            <a:ext cx="685800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>
            <a:off x="2830513" y="2644775"/>
            <a:ext cx="685800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62" name="AutoShape 17"/>
          <p:cNvSpPr>
            <a:spLocks/>
          </p:cNvSpPr>
          <p:nvPr/>
        </p:nvSpPr>
        <p:spPr bwMode="auto">
          <a:xfrm>
            <a:off x="4114800" y="20574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254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6600"/>
              </a:solidFill>
            </a:endParaRPr>
          </a:p>
        </p:txBody>
      </p:sp>
      <p:sp>
        <p:nvSpPr>
          <p:cNvPr id="6163" name="Text Box 18"/>
          <p:cNvSpPr txBox="1">
            <a:spLocks noChangeArrowheads="1"/>
          </p:cNvSpPr>
          <p:nvPr/>
        </p:nvSpPr>
        <p:spPr bwMode="auto">
          <a:xfrm>
            <a:off x="2895600" y="1947863"/>
            <a:ext cx="438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b="1"/>
              <a:t>+</a:t>
            </a:r>
          </a:p>
          <a:p>
            <a:pPr algn="l"/>
            <a:r>
              <a:rPr lang="tr-TR" b="1"/>
              <a:t>-</a:t>
            </a:r>
            <a:r>
              <a:rPr lang="tr-TR"/>
              <a:t>  </a:t>
            </a:r>
            <a:endParaRPr lang="en-US"/>
          </a:p>
        </p:txBody>
      </p:sp>
      <p:graphicFrame>
        <p:nvGraphicFramePr>
          <p:cNvPr id="6147" name="Object 19"/>
          <p:cNvGraphicFramePr>
            <a:graphicFrameLocks noChangeAspect="1"/>
          </p:cNvGraphicFramePr>
          <p:nvPr/>
        </p:nvGraphicFramePr>
        <p:xfrm>
          <a:off x="4419600" y="2133600"/>
          <a:ext cx="38100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5" imgW="2806560" imgH="330120" progId="Equation.3">
                  <p:embed/>
                </p:oleObj>
              </mc:Choice>
              <mc:Fallback>
                <p:oleObj name="Equation" r:id="rId5" imgW="2806560" imgH="33012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133600"/>
                        <a:ext cx="38100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0"/>
          <p:cNvGraphicFramePr>
            <a:graphicFrameLocks noChangeAspect="1"/>
          </p:cNvGraphicFramePr>
          <p:nvPr/>
        </p:nvGraphicFramePr>
        <p:xfrm>
          <a:off x="2362200" y="3352800"/>
          <a:ext cx="20574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7" imgW="1625400" imgH="330120" progId="Equation.3">
                  <p:embed/>
                </p:oleObj>
              </mc:Choice>
              <mc:Fallback>
                <p:oleObj name="Equation" r:id="rId7" imgW="1625400" imgH="33012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52800"/>
                        <a:ext cx="20574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Text Box 21"/>
          <p:cNvSpPr txBox="1">
            <a:spLocks noChangeArrowheads="1"/>
          </p:cNvSpPr>
          <p:nvPr/>
        </p:nvSpPr>
        <p:spPr bwMode="auto">
          <a:xfrm>
            <a:off x="2041525" y="3981450"/>
            <a:ext cx="101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(x + 1)</a:t>
            </a:r>
          </a:p>
          <a:p>
            <a:pPr algn="l"/>
            <a:r>
              <a:rPr lang="tr-TR"/>
              <a:t>(x + 1)</a:t>
            </a:r>
            <a:endParaRPr lang="en-US"/>
          </a:p>
        </p:txBody>
      </p:sp>
      <p:sp>
        <p:nvSpPr>
          <p:cNvPr id="6165" name="Text Box 22"/>
          <p:cNvSpPr txBox="1">
            <a:spLocks noChangeArrowheads="1"/>
          </p:cNvSpPr>
          <p:nvPr/>
        </p:nvSpPr>
        <p:spPr bwMode="auto">
          <a:xfrm>
            <a:off x="3641725" y="3983038"/>
            <a:ext cx="101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(y + 3)</a:t>
            </a:r>
          </a:p>
          <a:p>
            <a:pPr algn="l"/>
            <a:r>
              <a:rPr lang="tr-TR"/>
              <a:t>(y + 3)</a:t>
            </a:r>
            <a:endParaRPr lang="en-US"/>
          </a:p>
        </p:txBody>
      </p:sp>
      <p:sp>
        <p:nvSpPr>
          <p:cNvPr id="6166" name="Line 23"/>
          <p:cNvSpPr>
            <a:spLocks noChangeShapeType="1"/>
          </p:cNvSpPr>
          <p:nvPr/>
        </p:nvSpPr>
        <p:spPr bwMode="auto">
          <a:xfrm flipH="1">
            <a:off x="2590800" y="3810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67" name="Line 24"/>
          <p:cNvSpPr>
            <a:spLocks noChangeShapeType="1"/>
          </p:cNvSpPr>
          <p:nvPr/>
        </p:nvSpPr>
        <p:spPr bwMode="auto">
          <a:xfrm>
            <a:off x="4038600" y="3810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68" name="Line 25"/>
          <p:cNvSpPr>
            <a:spLocks noChangeShapeType="1"/>
          </p:cNvSpPr>
          <p:nvPr/>
        </p:nvSpPr>
        <p:spPr bwMode="auto">
          <a:xfrm>
            <a:off x="3048000" y="4343400"/>
            <a:ext cx="685800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69" name="Line 26"/>
          <p:cNvSpPr>
            <a:spLocks noChangeShapeType="1"/>
          </p:cNvSpPr>
          <p:nvPr/>
        </p:nvSpPr>
        <p:spPr bwMode="auto">
          <a:xfrm>
            <a:off x="3048000" y="4713288"/>
            <a:ext cx="685800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70" name="Text Box 27"/>
          <p:cNvSpPr txBox="1">
            <a:spLocks noChangeArrowheads="1"/>
          </p:cNvSpPr>
          <p:nvPr/>
        </p:nvSpPr>
        <p:spPr bwMode="auto">
          <a:xfrm>
            <a:off x="3067050" y="3962400"/>
            <a:ext cx="438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b="1"/>
              <a:t>+</a:t>
            </a:r>
          </a:p>
          <a:p>
            <a:pPr algn="l"/>
            <a:r>
              <a:rPr lang="tr-TR" b="1"/>
              <a:t>-</a:t>
            </a:r>
            <a:r>
              <a:rPr lang="tr-TR"/>
              <a:t>  </a:t>
            </a:r>
            <a:endParaRPr lang="en-US"/>
          </a:p>
        </p:txBody>
      </p:sp>
      <p:sp>
        <p:nvSpPr>
          <p:cNvPr id="6171" name="AutoShape 28"/>
          <p:cNvSpPr>
            <a:spLocks/>
          </p:cNvSpPr>
          <p:nvPr/>
        </p:nvSpPr>
        <p:spPr bwMode="auto">
          <a:xfrm>
            <a:off x="4733925" y="4060825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254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6600"/>
              </a:solidFill>
            </a:endParaRPr>
          </a:p>
        </p:txBody>
      </p:sp>
      <p:sp>
        <p:nvSpPr>
          <p:cNvPr id="6172" name="Text Box 29"/>
          <p:cNvSpPr txBox="1">
            <a:spLocks noChangeArrowheads="1"/>
          </p:cNvSpPr>
          <p:nvPr/>
        </p:nvSpPr>
        <p:spPr bwMode="auto">
          <a:xfrm>
            <a:off x="5029200" y="4175125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2000" b="1">
                <a:solidFill>
                  <a:srgbClr val="006600"/>
                </a:solidFill>
              </a:rPr>
              <a:t>[(x + 1) + (y +3)].[(x + 1) – (y – 3)]</a:t>
            </a:r>
            <a:endParaRPr lang="en-US" sz="2000" b="1">
              <a:solidFill>
                <a:srgbClr val="006600"/>
              </a:solidFill>
            </a:endParaRPr>
          </a:p>
        </p:txBody>
      </p:sp>
      <p:graphicFrame>
        <p:nvGraphicFramePr>
          <p:cNvPr id="6149" name="Object 31"/>
          <p:cNvGraphicFramePr>
            <a:graphicFrameLocks noChangeAspect="1"/>
          </p:cNvGraphicFramePr>
          <p:nvPr/>
        </p:nvGraphicFramePr>
        <p:xfrm>
          <a:off x="2590800" y="5029200"/>
          <a:ext cx="20574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9" imgW="1625400" imgH="330120" progId="Equation.3">
                  <p:embed/>
                </p:oleObj>
              </mc:Choice>
              <mc:Fallback>
                <p:oleObj name="Equation" r:id="rId9" imgW="1625400" imgH="3301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029200"/>
                        <a:ext cx="20574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3" name="Text Box 32"/>
          <p:cNvSpPr txBox="1">
            <a:spLocks noChangeArrowheads="1"/>
          </p:cNvSpPr>
          <p:nvPr/>
        </p:nvSpPr>
        <p:spPr bwMode="auto">
          <a:xfrm>
            <a:off x="4614863" y="5029200"/>
            <a:ext cx="2781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2200" b="1">
                <a:solidFill>
                  <a:srgbClr val="006600"/>
                </a:solidFill>
              </a:rPr>
              <a:t>= (x + y+ 4).(x – y – 2)</a:t>
            </a:r>
            <a:endParaRPr lang="en-US" sz="22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73975" y="5702300"/>
            <a:ext cx="609600" cy="609600"/>
          </a:xfrm>
          <a:prstGeom prst="actionButtonForwardNex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7177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2000" y="5791200"/>
            <a:ext cx="585788" cy="609600"/>
          </a:xfrm>
          <a:prstGeom prst="actionButtonBackPrevious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7178" name="Text Box 4"/>
          <p:cNvSpPr txBox="1">
            <a:spLocks noChangeArrowheads="1"/>
          </p:cNvSpPr>
          <p:nvPr/>
        </p:nvSpPr>
        <p:spPr bwMode="auto">
          <a:xfrm>
            <a:off x="2498725" y="2968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/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2476500" y="-12700"/>
          <a:ext cx="22860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3" imgW="1015920" imgH="291960" progId="Equation.3">
                  <p:embed/>
                </p:oleObj>
              </mc:Choice>
              <mc:Fallback>
                <p:oleObj name="Equation" r:id="rId3" imgW="1015920" imgH="291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-12700"/>
                        <a:ext cx="22860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7"/>
          <p:cNvSpPr txBox="1">
            <a:spLocks noChangeArrowheads="1"/>
          </p:cNvSpPr>
          <p:nvPr/>
        </p:nvSpPr>
        <p:spPr bwMode="auto">
          <a:xfrm>
            <a:off x="2660650" y="122238"/>
            <a:ext cx="56403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3200" b="1" i="1"/>
              <a:t>        		   ÜÇ TERİMLİSİNİ </a:t>
            </a:r>
          </a:p>
          <a:p>
            <a:pPr algn="l"/>
            <a:r>
              <a:rPr lang="tr-TR" sz="3200" b="1" i="1"/>
              <a:t>ÇARPANLARA AYIRMA</a:t>
            </a:r>
            <a:endParaRPr lang="en-US" sz="2800"/>
          </a:p>
        </p:txBody>
      </p:sp>
      <p:sp>
        <p:nvSpPr>
          <p:cNvPr id="7180" name="Text Box 8"/>
          <p:cNvSpPr txBox="1">
            <a:spLocks noChangeArrowheads="1"/>
          </p:cNvSpPr>
          <p:nvPr/>
        </p:nvSpPr>
        <p:spPr bwMode="auto">
          <a:xfrm>
            <a:off x="3367088" y="1260475"/>
            <a:ext cx="366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ifadesini çarpanlara ayıralım</a:t>
            </a:r>
            <a:endParaRPr lang="en-US"/>
          </a:p>
        </p:txBody>
      </p:sp>
      <p:graphicFrame>
        <p:nvGraphicFramePr>
          <p:cNvPr id="7171" name="Object 12"/>
          <p:cNvGraphicFramePr>
            <a:graphicFrameLocks noChangeAspect="1"/>
          </p:cNvGraphicFramePr>
          <p:nvPr/>
        </p:nvGraphicFramePr>
        <p:xfrm>
          <a:off x="1990725" y="1281113"/>
          <a:ext cx="13716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5" imgW="1041120" imgH="291960" progId="Equation.3">
                  <p:embed/>
                </p:oleObj>
              </mc:Choice>
              <mc:Fallback>
                <p:oleObj name="Equation" r:id="rId5" imgW="1041120" imgH="2919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1281113"/>
                        <a:ext cx="13716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1447800" y="1295400"/>
            <a:ext cx="381000" cy="381000"/>
          </a:xfrm>
          <a:prstGeom prst="star5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tr-TR">
              <a:cs typeface="+mn-cs"/>
            </a:endParaRPr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1143000" y="1892300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1</a:t>
            </a:r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1120775" y="4676775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3</a:t>
            </a:r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1120775" y="3381375"/>
            <a:ext cx="3048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AU"/>
              <a:t>2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600200" y="1892300"/>
            <a:ext cx="485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İlk ve son terimi çarpanlarına ayıralım</a:t>
            </a:r>
            <a:endParaRPr lang="en-US"/>
          </a:p>
        </p:txBody>
      </p:sp>
      <p:graphicFrame>
        <p:nvGraphicFramePr>
          <p:cNvPr id="7172" name="Object 19"/>
          <p:cNvGraphicFramePr>
            <a:graphicFrameLocks noChangeAspect="1"/>
          </p:cNvGraphicFramePr>
          <p:nvPr/>
        </p:nvGraphicFramePr>
        <p:xfrm>
          <a:off x="1889125" y="2216150"/>
          <a:ext cx="13716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7" imgW="1041120" imgH="291960" progId="Equation.3">
                  <p:embed/>
                </p:oleObj>
              </mc:Choice>
              <mc:Fallback>
                <p:oleObj name="Equation" r:id="rId7" imgW="1041120" imgH="2919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2216150"/>
                        <a:ext cx="13716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Text Box 20"/>
          <p:cNvSpPr txBox="1">
            <a:spLocks noChangeArrowheads="1"/>
          </p:cNvSpPr>
          <p:nvPr/>
        </p:nvSpPr>
        <p:spPr bwMode="auto">
          <a:xfrm>
            <a:off x="1676400" y="2513013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2000"/>
              <a:t>x</a:t>
            </a:r>
          </a:p>
          <a:p>
            <a:pPr algn="l"/>
            <a:r>
              <a:rPr lang="tr-TR" sz="2000"/>
              <a:t>x</a:t>
            </a:r>
            <a:endParaRPr lang="en-US" sz="2000"/>
          </a:p>
        </p:txBody>
      </p:sp>
      <p:sp>
        <p:nvSpPr>
          <p:cNvPr id="7187" name="Text Box 21"/>
          <p:cNvSpPr txBox="1">
            <a:spLocks noChangeArrowheads="1"/>
          </p:cNvSpPr>
          <p:nvPr/>
        </p:nvSpPr>
        <p:spPr bwMode="auto">
          <a:xfrm>
            <a:off x="3067050" y="2528888"/>
            <a:ext cx="454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2000"/>
              <a:t>+2</a:t>
            </a:r>
          </a:p>
          <a:p>
            <a:pPr algn="l"/>
            <a:r>
              <a:rPr lang="tr-TR" sz="2000"/>
              <a:t>+1</a:t>
            </a:r>
            <a:endParaRPr lang="en-US" sz="2000"/>
          </a:p>
        </p:txBody>
      </p:sp>
      <p:sp>
        <p:nvSpPr>
          <p:cNvPr id="7188" name="AutoShape 22"/>
          <p:cNvSpPr>
            <a:spLocks noChangeArrowheads="1"/>
          </p:cNvSpPr>
          <p:nvPr/>
        </p:nvSpPr>
        <p:spPr bwMode="auto">
          <a:xfrm>
            <a:off x="4114800" y="2425700"/>
            <a:ext cx="304800" cy="304800"/>
          </a:xfrm>
          <a:prstGeom prst="star4">
            <a:avLst>
              <a:gd name="adj" fmla="val 12500"/>
            </a:avLst>
          </a:prstGeom>
          <a:solidFill>
            <a:srgbClr val="0000CC"/>
          </a:solidFill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7189" name="Text Box 24"/>
          <p:cNvSpPr txBox="1">
            <a:spLocks noChangeArrowheads="1"/>
          </p:cNvSpPr>
          <p:nvPr/>
        </p:nvSpPr>
        <p:spPr bwMode="auto">
          <a:xfrm>
            <a:off x="4479925" y="2347913"/>
            <a:ext cx="36576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1800"/>
              <a:t>Son terimi öyle çarpanlara ayıralım ki</a:t>
            </a:r>
          </a:p>
          <a:p>
            <a:pPr algn="l"/>
            <a:r>
              <a:rPr lang="tr-TR" sz="1800"/>
              <a:t>bu iki çarpanın toplamı orta terimin </a:t>
            </a:r>
          </a:p>
          <a:p>
            <a:pPr algn="l"/>
            <a:r>
              <a:rPr lang="tr-TR" sz="1800"/>
              <a:t>kat sayısını versin</a:t>
            </a:r>
            <a:endParaRPr lang="en-US" sz="1800"/>
          </a:p>
        </p:txBody>
      </p:sp>
      <p:sp>
        <p:nvSpPr>
          <p:cNvPr id="7190" name="Text Box 25"/>
          <p:cNvSpPr txBox="1">
            <a:spLocks noChangeArrowheads="1"/>
          </p:cNvSpPr>
          <p:nvPr/>
        </p:nvSpPr>
        <p:spPr bwMode="auto">
          <a:xfrm>
            <a:off x="1638300" y="3346450"/>
            <a:ext cx="749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İlk terimin çarpanlarıyla son terimin çarpanlarını toplayalım</a:t>
            </a:r>
            <a:endParaRPr lang="en-US"/>
          </a:p>
        </p:txBody>
      </p:sp>
      <p:graphicFrame>
        <p:nvGraphicFramePr>
          <p:cNvPr id="7173" name="Object 27"/>
          <p:cNvGraphicFramePr>
            <a:graphicFrameLocks noChangeAspect="1"/>
          </p:cNvGraphicFramePr>
          <p:nvPr/>
        </p:nvGraphicFramePr>
        <p:xfrm>
          <a:off x="2019300" y="3662363"/>
          <a:ext cx="13716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9" imgW="1041120" imgH="291960" progId="Equation.3">
                  <p:embed/>
                </p:oleObj>
              </mc:Choice>
              <mc:Fallback>
                <p:oleObj name="Equation" r:id="rId9" imgW="1041120" imgH="2919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3662363"/>
                        <a:ext cx="13716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Text Box 28"/>
          <p:cNvSpPr txBox="1">
            <a:spLocks noChangeArrowheads="1"/>
          </p:cNvSpPr>
          <p:nvPr/>
        </p:nvSpPr>
        <p:spPr bwMode="auto">
          <a:xfrm>
            <a:off x="1806575" y="39592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2000"/>
              <a:t>x</a:t>
            </a:r>
          </a:p>
          <a:p>
            <a:pPr algn="l"/>
            <a:r>
              <a:rPr lang="tr-TR" sz="2000"/>
              <a:t>x</a:t>
            </a:r>
            <a:endParaRPr lang="en-US" sz="2000"/>
          </a:p>
        </p:txBody>
      </p:sp>
      <p:sp>
        <p:nvSpPr>
          <p:cNvPr id="7192" name="Text Box 29"/>
          <p:cNvSpPr txBox="1">
            <a:spLocks noChangeArrowheads="1"/>
          </p:cNvSpPr>
          <p:nvPr/>
        </p:nvSpPr>
        <p:spPr bwMode="auto">
          <a:xfrm>
            <a:off x="3197225" y="3975100"/>
            <a:ext cx="454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2000"/>
              <a:t>+2</a:t>
            </a:r>
          </a:p>
          <a:p>
            <a:pPr algn="l"/>
            <a:r>
              <a:rPr lang="tr-TR" sz="2000"/>
              <a:t>+1</a:t>
            </a:r>
            <a:endParaRPr lang="en-US" sz="2000"/>
          </a:p>
        </p:txBody>
      </p:sp>
      <p:sp>
        <p:nvSpPr>
          <p:cNvPr id="7193" name="Line 31"/>
          <p:cNvSpPr>
            <a:spLocks noChangeShapeType="1"/>
          </p:cNvSpPr>
          <p:nvPr/>
        </p:nvSpPr>
        <p:spPr bwMode="auto">
          <a:xfrm>
            <a:off x="2111375" y="4219575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94" name="Line 32"/>
          <p:cNvSpPr>
            <a:spLocks noChangeShapeType="1"/>
          </p:cNvSpPr>
          <p:nvPr/>
        </p:nvSpPr>
        <p:spPr bwMode="auto">
          <a:xfrm>
            <a:off x="2111375" y="4524375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95" name="Text Box 33"/>
          <p:cNvSpPr txBox="1">
            <a:spLocks noChangeArrowheads="1"/>
          </p:cNvSpPr>
          <p:nvPr/>
        </p:nvSpPr>
        <p:spPr bwMode="auto">
          <a:xfrm>
            <a:off x="2416175" y="41433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b="1"/>
              <a:t>+</a:t>
            </a:r>
            <a:endParaRPr lang="en-US" b="1"/>
          </a:p>
        </p:txBody>
      </p:sp>
      <p:sp>
        <p:nvSpPr>
          <p:cNvPr id="7196" name="AutoShape 34"/>
          <p:cNvSpPr>
            <a:spLocks/>
          </p:cNvSpPr>
          <p:nvPr/>
        </p:nvSpPr>
        <p:spPr bwMode="auto">
          <a:xfrm>
            <a:off x="3711575" y="4067175"/>
            <a:ext cx="152400" cy="533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25400">
            <a:solidFill>
              <a:srgbClr val="00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tr-TR"/>
          </a:p>
        </p:txBody>
      </p:sp>
      <p:sp>
        <p:nvSpPr>
          <p:cNvPr id="7197" name="Text Box 35"/>
          <p:cNvSpPr txBox="1">
            <a:spLocks noChangeArrowheads="1"/>
          </p:cNvSpPr>
          <p:nvPr/>
        </p:nvSpPr>
        <p:spPr bwMode="auto">
          <a:xfrm>
            <a:off x="4092575" y="4067175"/>
            <a:ext cx="2287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>
                <a:solidFill>
                  <a:srgbClr val="0000CC"/>
                </a:solidFill>
              </a:rPr>
              <a:t>(x + 2) </a:t>
            </a:r>
            <a:r>
              <a:rPr lang="tr-TR"/>
              <a:t>ve</a:t>
            </a:r>
            <a:r>
              <a:rPr lang="tr-TR">
                <a:solidFill>
                  <a:srgbClr val="0000CC"/>
                </a:solidFill>
              </a:rPr>
              <a:t> (x + 1)</a:t>
            </a:r>
            <a:endParaRPr lang="en-US">
              <a:solidFill>
                <a:srgbClr val="0000CC"/>
              </a:solidFill>
            </a:endParaRPr>
          </a:p>
        </p:txBody>
      </p:sp>
      <p:graphicFrame>
        <p:nvGraphicFramePr>
          <p:cNvPr id="7174" name="Object 36"/>
          <p:cNvGraphicFramePr>
            <a:graphicFrameLocks noChangeAspect="1"/>
          </p:cNvGraphicFramePr>
          <p:nvPr/>
        </p:nvGraphicFramePr>
        <p:xfrm>
          <a:off x="1730375" y="4673600"/>
          <a:ext cx="13716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11" imgW="1041120" imgH="291960" progId="Equation.3">
                  <p:embed/>
                </p:oleObj>
              </mc:Choice>
              <mc:Fallback>
                <p:oleObj name="Equation" r:id="rId11" imgW="1041120" imgH="29196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4673600"/>
                        <a:ext cx="13716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8" name="Text Box 37"/>
          <p:cNvSpPr txBox="1">
            <a:spLocks noChangeArrowheads="1"/>
          </p:cNvSpPr>
          <p:nvPr/>
        </p:nvSpPr>
        <p:spPr bwMode="auto">
          <a:xfrm>
            <a:off x="3178175" y="4687888"/>
            <a:ext cx="579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/>
              <a:t>ifadesi bu iki ifadenin çarpımı şeklinde yazılır</a:t>
            </a:r>
            <a:endParaRPr lang="en-US"/>
          </a:p>
        </p:txBody>
      </p:sp>
      <p:graphicFrame>
        <p:nvGraphicFramePr>
          <p:cNvPr id="7175" name="Object 38"/>
          <p:cNvGraphicFramePr>
            <a:graphicFrameLocks noChangeAspect="1"/>
          </p:cNvGraphicFramePr>
          <p:nvPr/>
        </p:nvGraphicFramePr>
        <p:xfrm>
          <a:off x="2339975" y="5210175"/>
          <a:ext cx="13716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13" imgW="1041120" imgH="291960" progId="Equation.3">
                  <p:embed/>
                </p:oleObj>
              </mc:Choice>
              <mc:Fallback>
                <p:oleObj name="Equation" r:id="rId13" imgW="1041120" imgH="29196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5210175"/>
                        <a:ext cx="13716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9" name="Text Box 39"/>
          <p:cNvSpPr txBox="1">
            <a:spLocks noChangeArrowheads="1"/>
          </p:cNvSpPr>
          <p:nvPr/>
        </p:nvSpPr>
        <p:spPr bwMode="auto">
          <a:xfrm>
            <a:off x="3709988" y="5222875"/>
            <a:ext cx="20129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tr-TR" sz="2200" b="1">
                <a:solidFill>
                  <a:srgbClr val="0000CC"/>
                </a:solidFill>
              </a:rPr>
              <a:t>= (x + 2).(x + 1</a:t>
            </a:r>
            <a:r>
              <a:rPr lang="tr-TR" sz="2200">
                <a:solidFill>
                  <a:srgbClr val="0000CC"/>
                </a:solidFill>
              </a:rPr>
              <a:t>)</a:t>
            </a:r>
            <a:endParaRPr lang="en-US" sz="220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çarpanlara ayırma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çarpanlara ayırma</Template>
  <TotalTime>2</TotalTime>
  <Words>622</Words>
  <Application>Microsoft Office PowerPoint</Application>
  <PresentationFormat>Ekran Gösterisi (4:3)</PresentationFormat>
  <Paragraphs>142</Paragraphs>
  <Slides>13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Times New Roman</vt:lpstr>
      <vt:lpstr>Arial</vt:lpstr>
      <vt:lpstr>Gill Sans MT</vt:lpstr>
      <vt:lpstr>Wingdings 2</vt:lpstr>
      <vt:lpstr>Verdana</vt:lpstr>
      <vt:lpstr>çarpanlara ayırma</vt:lpstr>
      <vt:lpstr>Equation</vt:lpstr>
      <vt:lpstr>ÇARPANLARA AYIRMA</vt:lpstr>
      <vt:lpstr>BİR SAYIYI ASAL ÇARPANLARININ ÇARPIMI OLARAK YAZMA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ÇARPANLARA AYIRMA</dc:title>
  <dc:creator>MAT_RAG</dc:creator>
  <cp:lastModifiedBy>Burçin Bekler</cp:lastModifiedBy>
  <cp:revision>2</cp:revision>
  <dcterms:created xsi:type="dcterms:W3CDTF">2013-03-10T10:26:27Z</dcterms:created>
  <dcterms:modified xsi:type="dcterms:W3CDTF">2014-02-14T11:16:07Z</dcterms:modified>
</cp:coreProperties>
</file>