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03" r:id="rId1"/>
  </p:sldMasterIdLst>
  <p:notesMasterIdLst>
    <p:notesMasterId r:id="rId15"/>
  </p:notesMasterIdLst>
  <p:sldIdLst>
    <p:sldId id="257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</p:sldIdLst>
  <p:sldSz cx="9144000" cy="6858000" type="screen4x3"/>
  <p:notesSz cx="6858000" cy="9144000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3300"/>
    <a:srgbClr val="006600"/>
    <a:srgbClr val="333300"/>
    <a:srgbClr val="FF0000"/>
    <a:srgbClr val="000000"/>
    <a:srgbClr val="33CC33"/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67" d="100"/>
          <a:sy n="67" d="100"/>
        </p:scale>
        <p:origin x="-123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770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emf"/><Relationship Id="rId2" Type="http://schemas.openxmlformats.org/officeDocument/2006/relationships/image" Target="../media/image38.emf"/><Relationship Id="rId1" Type="http://schemas.openxmlformats.org/officeDocument/2006/relationships/image" Target="../media/image37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image" Target="../media/image6.emf"/><Relationship Id="rId4" Type="http://schemas.openxmlformats.org/officeDocument/2006/relationships/image" Target="../media/image9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4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image" Target="../media/image14.emf"/><Relationship Id="rId4" Type="http://schemas.openxmlformats.org/officeDocument/2006/relationships/image" Target="../media/image17.e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19.emf"/><Relationship Id="rId1" Type="http://schemas.openxmlformats.org/officeDocument/2006/relationships/image" Target="../media/image18.emf"/><Relationship Id="rId4" Type="http://schemas.openxmlformats.org/officeDocument/2006/relationships/image" Target="../media/image21.e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image" Target="../media/image23.emf"/><Relationship Id="rId1" Type="http://schemas.openxmlformats.org/officeDocument/2006/relationships/image" Target="../media/image22.emf"/><Relationship Id="rId6" Type="http://schemas.openxmlformats.org/officeDocument/2006/relationships/image" Target="../media/image27.emf"/><Relationship Id="rId5" Type="http://schemas.openxmlformats.org/officeDocument/2006/relationships/image" Target="../media/image26.emf"/><Relationship Id="rId4" Type="http://schemas.openxmlformats.org/officeDocument/2006/relationships/image" Target="../media/image25.e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emf"/><Relationship Id="rId2" Type="http://schemas.openxmlformats.org/officeDocument/2006/relationships/image" Target="../media/image29.emf"/><Relationship Id="rId1" Type="http://schemas.openxmlformats.org/officeDocument/2006/relationships/image" Target="../media/image28.e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emf"/><Relationship Id="rId2" Type="http://schemas.openxmlformats.org/officeDocument/2006/relationships/image" Target="../media/image32.emf"/><Relationship Id="rId1" Type="http://schemas.openxmlformats.org/officeDocument/2006/relationships/image" Target="../media/image31.emf"/><Relationship Id="rId6" Type="http://schemas.openxmlformats.org/officeDocument/2006/relationships/image" Target="../media/image36.emf"/><Relationship Id="rId5" Type="http://schemas.openxmlformats.org/officeDocument/2006/relationships/image" Target="../media/image35.emf"/><Relationship Id="rId4" Type="http://schemas.openxmlformats.org/officeDocument/2006/relationships/image" Target="../media/image3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noProof="0" smtClean="0"/>
              <a:t>Click to edit Master text styles</a:t>
            </a:r>
          </a:p>
          <a:p>
            <a:pPr lvl="1"/>
            <a:r>
              <a:rPr lang="en-AU" noProof="0" smtClean="0"/>
              <a:t>Second level</a:t>
            </a:r>
          </a:p>
          <a:p>
            <a:pPr lvl="2"/>
            <a:r>
              <a:rPr lang="en-AU" noProof="0" smtClean="0"/>
              <a:t>Third level</a:t>
            </a:r>
          </a:p>
          <a:p>
            <a:pPr lvl="3"/>
            <a:r>
              <a:rPr lang="en-AU" noProof="0" smtClean="0"/>
              <a:t>Fourth level</a:t>
            </a:r>
          </a:p>
          <a:p>
            <a:pPr lvl="4"/>
            <a:r>
              <a:rPr lang="en-AU" noProof="0" smtClean="0"/>
              <a:t>Fifth level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C1AE8619-6E45-429B-A0CA-9B722B451769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111204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fld id="{39E44122-EBC4-4A76-86CE-8E663A2C8229}" type="slidenum">
              <a:rPr lang="en-AU" sz="1200" smtClean="0"/>
              <a:pPr algn="r"/>
              <a:t>1</a:t>
            </a:fld>
            <a:endParaRPr lang="en-AU" sz="1200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fld id="{A3D0254F-7F94-46EC-AFD6-DAC06EF2AA92}" type="slidenum">
              <a:rPr lang="en-AU" sz="1200" smtClean="0"/>
              <a:pPr algn="r"/>
              <a:t>2</a:t>
            </a:fld>
            <a:endParaRPr lang="en-AU" sz="1200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2 Oval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13 Oval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4" name="13 Başlık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22" name="21 Alt Başlık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6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1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63B639D-A2AE-4BCF-B632-1C0EA84832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228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2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21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7E376A-B19F-4513-BF47-B51E8422E8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58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2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21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75890F-B403-4104-AF2B-D99283C951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054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2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21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7A4AAF-54C6-45E9-BF28-1A296D9B0A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737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2 Dikdörtgen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13 Dikdörtgen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6" name="15 Oval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7" name="16 Oval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A644408-9D52-4599-8A7C-38E4A67FFF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70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2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21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A0E154-8A1E-4E3C-A2AF-87F7CDB935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208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D6CA837-C25E-4421-A550-B4D9937D9F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857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21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3E5046-21E5-40DC-A845-DC0F899014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851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2 Dikdörtgen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3" name="13 Dikdörtgen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4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5EA697A-0B4A-4547-9229-C7B7C38485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856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01E4DA3-8C50-41B3-A6EE-449A9F05C9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037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2 Dikdörtgen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  <a:cs typeface="+mn-cs"/>
            </a:endParaRPr>
          </a:p>
        </p:txBody>
      </p:sp>
      <p:sp>
        <p:nvSpPr>
          <p:cNvPr id="6" name="13 Akış Çizelgesi: İşlem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7" name="15 Akış Çizelgesi: İşlem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A876B51-D4F1-490B-BB86-B5028ABE46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608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Pasta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8" name="7 Oval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1" name="10 Halka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2" name="11 Dikdörtgen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4 Başlık Yer Tutucusu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1273" name="8 Metin Yer Tutucusu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smtClean="0"/>
          </a:p>
        </p:txBody>
      </p:sp>
      <p:sp>
        <p:nvSpPr>
          <p:cNvPr id="24" name="23 Veri Yer Tutucusu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 smtClean="0">
                <a:solidFill>
                  <a:schemeClr val="bg2">
                    <a:shade val="50000"/>
                    <a:satMod val="200000"/>
                  </a:schemeClr>
                </a:solidFill>
                <a:effectLst/>
                <a:cs typeface="+mn-cs"/>
              </a:defRPr>
            </a:lvl1pPr>
            <a:extLst/>
          </a:lstStyle>
          <a:p>
            <a:pPr>
              <a:defRPr/>
            </a:pPr>
            <a:fld id="{1D0366EB-EF2F-4385-A36C-60F500A921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5" name="14 Dikdörtgen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1" r:id="rId2"/>
    <p:sldLayoutId id="2147483727" r:id="rId3"/>
    <p:sldLayoutId id="2147483722" r:id="rId4"/>
    <p:sldLayoutId id="2147483728" r:id="rId5"/>
    <p:sldLayoutId id="2147483723" r:id="rId6"/>
    <p:sldLayoutId id="2147483729" r:id="rId7"/>
    <p:sldLayoutId id="2147483730" r:id="rId8"/>
    <p:sldLayoutId id="2147483731" r:id="rId9"/>
    <p:sldLayoutId id="2147483724" r:id="rId10"/>
    <p:sldLayoutId id="2147483725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9pPr>
      <a:extLst/>
    </p:titleStyle>
    <p:bodyStyle>
      <a:lvl1pPr marL="365125" indent="-282575" algn="l" rtl="0" fontAlgn="base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fontAlgn="base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fontAlgn="base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fontAlgn="base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emf"/><Relationship Id="rId3" Type="http://schemas.openxmlformats.org/officeDocument/2006/relationships/oleObject" Target="../embeddings/oleObject28.bin"/><Relationship Id="rId7" Type="http://schemas.openxmlformats.org/officeDocument/2006/relationships/oleObject" Target="../embeddings/oleObject3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9.emf"/><Relationship Id="rId5" Type="http://schemas.openxmlformats.org/officeDocument/2006/relationships/oleObject" Target="../embeddings/oleObject29.bin"/><Relationship Id="rId4" Type="http://schemas.openxmlformats.org/officeDocument/2006/relationships/image" Target="../media/image28.e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emf"/><Relationship Id="rId13" Type="http://schemas.openxmlformats.org/officeDocument/2006/relationships/oleObject" Target="../embeddings/oleObject36.bin"/><Relationship Id="rId3" Type="http://schemas.openxmlformats.org/officeDocument/2006/relationships/oleObject" Target="../embeddings/oleObject31.bin"/><Relationship Id="rId7" Type="http://schemas.openxmlformats.org/officeDocument/2006/relationships/oleObject" Target="../embeddings/oleObject33.bin"/><Relationship Id="rId12" Type="http://schemas.openxmlformats.org/officeDocument/2006/relationships/image" Target="../media/image35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2.emf"/><Relationship Id="rId11" Type="http://schemas.openxmlformats.org/officeDocument/2006/relationships/oleObject" Target="../embeddings/oleObject35.bin"/><Relationship Id="rId5" Type="http://schemas.openxmlformats.org/officeDocument/2006/relationships/oleObject" Target="../embeddings/oleObject32.bin"/><Relationship Id="rId10" Type="http://schemas.openxmlformats.org/officeDocument/2006/relationships/image" Target="../media/image34.emf"/><Relationship Id="rId4" Type="http://schemas.openxmlformats.org/officeDocument/2006/relationships/image" Target="../media/image31.emf"/><Relationship Id="rId9" Type="http://schemas.openxmlformats.org/officeDocument/2006/relationships/oleObject" Target="../embeddings/oleObject34.bin"/><Relationship Id="rId14" Type="http://schemas.openxmlformats.org/officeDocument/2006/relationships/image" Target="../media/image36.e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emf"/><Relationship Id="rId3" Type="http://schemas.openxmlformats.org/officeDocument/2006/relationships/oleObject" Target="../embeddings/oleObject37.bin"/><Relationship Id="rId7" Type="http://schemas.openxmlformats.org/officeDocument/2006/relationships/oleObject" Target="../embeddings/oleObject3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8.emf"/><Relationship Id="rId5" Type="http://schemas.openxmlformats.org/officeDocument/2006/relationships/oleObject" Target="../embeddings/oleObject38.bin"/><Relationship Id="rId4" Type="http://schemas.openxmlformats.org/officeDocument/2006/relationships/image" Target="../media/image37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3.wmf"/><Relationship Id="rId10" Type="http://schemas.openxmlformats.org/officeDocument/2006/relationships/image" Target="../media/image5.emf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5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emf"/><Relationship Id="rId5" Type="http://schemas.openxmlformats.org/officeDocument/2006/relationships/oleObject" Target="../embeddings/oleObject7.bin"/><Relationship Id="rId10" Type="http://schemas.openxmlformats.org/officeDocument/2006/relationships/image" Target="../media/image9.emf"/><Relationship Id="rId4" Type="http://schemas.openxmlformats.org/officeDocument/2006/relationships/image" Target="../media/image6.emf"/><Relationship Id="rId9" Type="http://schemas.openxmlformats.org/officeDocument/2006/relationships/oleObject" Target="../embeddings/oleObject9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1.bin"/><Relationship Id="rId10" Type="http://schemas.openxmlformats.org/officeDocument/2006/relationships/image" Target="../media/image13.wmf"/><Relationship Id="rId4" Type="http://schemas.openxmlformats.org/officeDocument/2006/relationships/image" Target="../media/image10.wmf"/><Relationship Id="rId9" Type="http://schemas.openxmlformats.org/officeDocument/2006/relationships/oleObject" Target="../embeddings/oleObject13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e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5.emf"/><Relationship Id="rId5" Type="http://schemas.openxmlformats.org/officeDocument/2006/relationships/oleObject" Target="../embeddings/oleObject15.bin"/><Relationship Id="rId10" Type="http://schemas.openxmlformats.org/officeDocument/2006/relationships/image" Target="../media/image17.emf"/><Relationship Id="rId4" Type="http://schemas.openxmlformats.org/officeDocument/2006/relationships/image" Target="../media/image14.emf"/><Relationship Id="rId9" Type="http://schemas.openxmlformats.org/officeDocument/2006/relationships/oleObject" Target="../embeddings/oleObject17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emf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9.emf"/><Relationship Id="rId5" Type="http://schemas.openxmlformats.org/officeDocument/2006/relationships/oleObject" Target="../embeddings/oleObject19.bin"/><Relationship Id="rId10" Type="http://schemas.openxmlformats.org/officeDocument/2006/relationships/image" Target="../media/image21.emf"/><Relationship Id="rId4" Type="http://schemas.openxmlformats.org/officeDocument/2006/relationships/image" Target="../media/image18.emf"/><Relationship Id="rId9" Type="http://schemas.openxmlformats.org/officeDocument/2006/relationships/oleObject" Target="../embeddings/oleObject21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emf"/><Relationship Id="rId13" Type="http://schemas.openxmlformats.org/officeDocument/2006/relationships/oleObject" Target="../embeddings/oleObject27.bin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4.bin"/><Relationship Id="rId12" Type="http://schemas.openxmlformats.org/officeDocument/2006/relationships/image" Target="../media/image26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3.emf"/><Relationship Id="rId11" Type="http://schemas.openxmlformats.org/officeDocument/2006/relationships/oleObject" Target="../embeddings/oleObject26.bin"/><Relationship Id="rId5" Type="http://schemas.openxmlformats.org/officeDocument/2006/relationships/oleObject" Target="../embeddings/oleObject23.bin"/><Relationship Id="rId10" Type="http://schemas.openxmlformats.org/officeDocument/2006/relationships/image" Target="../media/image25.emf"/><Relationship Id="rId4" Type="http://schemas.openxmlformats.org/officeDocument/2006/relationships/image" Target="../media/image22.emf"/><Relationship Id="rId9" Type="http://schemas.openxmlformats.org/officeDocument/2006/relationships/oleObject" Target="../embeddings/oleObject25.bin"/><Relationship Id="rId14" Type="http://schemas.openxmlformats.org/officeDocument/2006/relationships/image" Target="../media/image2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317500"/>
            <a:ext cx="77724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AU">
                <a:solidFill>
                  <a:srgbClr val="33CC33"/>
                </a:solidFill>
              </a:rPr>
              <a:t>ÇARPANLARA AYIRMA</a:t>
            </a:r>
            <a:endParaRPr lang="en-AU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1295400" y="1689100"/>
            <a:ext cx="7239000" cy="3721100"/>
          </a:xfrm>
        </p:spPr>
        <p:txBody>
          <a:bodyPr>
            <a:normAutofit fontScale="92500"/>
          </a:bodyPr>
          <a:lstStyle/>
          <a:p>
            <a:pPr marL="365760" indent="-283464" fontAlgn="auto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en-AU" sz="2400">
                <a:solidFill>
                  <a:schemeClr val="folHlink"/>
                </a:solidFill>
              </a:rPr>
              <a:t>BİR SAYIYI ASAL ÇARPANLARININ ÇARPIMI OLARAK YAZMA</a:t>
            </a:r>
          </a:p>
          <a:p>
            <a:pPr marL="365760" indent="-283464" fontAlgn="auto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en-AU" sz="2400">
                <a:solidFill>
                  <a:schemeClr val="folHlink"/>
                </a:solidFill>
              </a:rPr>
              <a:t>ORTAK ÇARPAN PARANTEZİNE ALARAK ÇARPANLARA AYIRMA</a:t>
            </a:r>
          </a:p>
          <a:p>
            <a:pPr marL="365760" indent="-283464" fontAlgn="auto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en-AU" sz="2400">
                <a:solidFill>
                  <a:schemeClr val="folHlink"/>
                </a:solidFill>
              </a:rPr>
              <a:t>GRUPLANDIRMA METODU İLE ÇARPANLARA AYIRMA</a:t>
            </a:r>
          </a:p>
          <a:p>
            <a:pPr marL="365760" indent="-283464" fontAlgn="auto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en-AU" sz="2400">
                <a:solidFill>
                  <a:schemeClr val="folHlink"/>
                </a:solidFill>
              </a:rPr>
              <a:t>İKİ KARE FARKI ŞEKLİNDEKİ İFADELERİ ÇARPANLARA AYIRMA</a:t>
            </a:r>
          </a:p>
          <a:p>
            <a:pPr marL="365760" indent="-283464" fontAlgn="auto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en-AU" sz="2400">
                <a:solidFill>
                  <a:schemeClr val="folHlink"/>
                </a:solidFill>
              </a:rPr>
              <a:t>                                İFADESİNİ ÇARPANLARA AYIRMA</a:t>
            </a:r>
            <a:r>
              <a:rPr lang="en-AU">
                <a:solidFill>
                  <a:schemeClr val="folHlink"/>
                </a:solidFill>
              </a:rPr>
              <a:t> </a:t>
            </a:r>
          </a:p>
          <a:p>
            <a:pPr marL="365760" indent="-283464" fontAlgn="auto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en-AU" sz="2400">
                <a:solidFill>
                  <a:schemeClr val="folHlink"/>
                </a:solidFill>
              </a:rPr>
              <a:t>TAM KARE İFADELERİ ÇARPANLARA AYIRMA</a:t>
            </a:r>
            <a:endParaRPr lang="en-AU" sz="2400" b="1">
              <a:solidFill>
                <a:schemeClr val="folHlink"/>
              </a:solidFill>
            </a:endParaRPr>
          </a:p>
        </p:txBody>
      </p:sp>
      <p:sp>
        <p:nvSpPr>
          <p:cNvPr id="1029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696200" y="5791200"/>
            <a:ext cx="609600" cy="609600"/>
          </a:xfrm>
          <a:prstGeom prst="actionButtonForwardNext">
            <a:avLst/>
          </a:prstGeom>
          <a:solidFill>
            <a:schemeClr val="accent1"/>
          </a:solidFill>
          <a:ln w="254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endParaRPr lang="tr-TR"/>
          </a:p>
        </p:txBody>
      </p:sp>
      <p:sp>
        <p:nvSpPr>
          <p:cNvPr id="1030" name="AutoShape 6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62000" y="5791200"/>
            <a:ext cx="585788" cy="609600"/>
          </a:xfrm>
          <a:prstGeom prst="actionButtonBackPrevious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endParaRPr lang="tr-TR"/>
          </a:p>
        </p:txBody>
      </p:sp>
      <p:graphicFrame>
        <p:nvGraphicFramePr>
          <p:cNvPr id="1026" name="Object 9"/>
          <p:cNvGraphicFramePr>
            <a:graphicFrameLocks noChangeAspect="1"/>
          </p:cNvGraphicFramePr>
          <p:nvPr/>
        </p:nvGraphicFramePr>
        <p:xfrm>
          <a:off x="1689100" y="4141788"/>
          <a:ext cx="1663700" cy="569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Equation" r:id="rId4" imgW="672840" imgH="203040" progId="Equation.3">
                  <p:embed/>
                </p:oleObj>
              </mc:Choice>
              <mc:Fallback>
                <p:oleObj name="Equation" r:id="rId4" imgW="672840" imgH="20304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89100" y="4141788"/>
                        <a:ext cx="1663700" cy="569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AutoShape 2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696200" y="5791200"/>
            <a:ext cx="609600" cy="609600"/>
          </a:xfrm>
          <a:prstGeom prst="actionButtonForwardNext">
            <a:avLst/>
          </a:prstGeom>
          <a:solidFill>
            <a:schemeClr val="accent1"/>
          </a:solidFill>
          <a:ln w="254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endParaRPr lang="tr-TR"/>
          </a:p>
        </p:txBody>
      </p:sp>
      <p:sp>
        <p:nvSpPr>
          <p:cNvPr id="8198" name="AutoShape 3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62000" y="5791200"/>
            <a:ext cx="585788" cy="609600"/>
          </a:xfrm>
          <a:prstGeom prst="actionButtonBackPrevious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endParaRPr lang="tr-TR"/>
          </a:p>
        </p:txBody>
      </p:sp>
      <p:sp>
        <p:nvSpPr>
          <p:cNvPr id="8199" name="Text Box 4"/>
          <p:cNvSpPr txBox="1">
            <a:spLocks noChangeArrowheads="1"/>
          </p:cNvSpPr>
          <p:nvPr/>
        </p:nvSpPr>
        <p:spPr bwMode="auto">
          <a:xfrm>
            <a:off x="1371600" y="117475"/>
            <a:ext cx="7196138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tr-TR" sz="3200" b="1" i="1"/>
              <a:t>Aşağıdaki üç terimli ifadeyi çarpanlarına </a:t>
            </a:r>
          </a:p>
          <a:p>
            <a:r>
              <a:rPr lang="tr-TR" sz="3200" b="1" i="1"/>
              <a:t>ayıralım</a:t>
            </a:r>
            <a:endParaRPr lang="en-US" sz="2800"/>
          </a:p>
        </p:txBody>
      </p:sp>
      <p:graphicFrame>
        <p:nvGraphicFramePr>
          <p:cNvPr id="8194" name="Object 6"/>
          <p:cNvGraphicFramePr>
            <a:graphicFrameLocks noChangeAspect="1"/>
          </p:cNvGraphicFramePr>
          <p:nvPr/>
        </p:nvGraphicFramePr>
        <p:xfrm>
          <a:off x="2514600" y="1303338"/>
          <a:ext cx="2057400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2" name="Equation" r:id="rId3" imgW="1168200" imgH="291960" progId="Equation.3">
                  <p:embed/>
                </p:oleObj>
              </mc:Choice>
              <mc:Fallback>
                <p:oleObj name="Equation" r:id="rId3" imgW="1168200" imgH="29196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1303338"/>
                        <a:ext cx="2057400" cy="514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rgbClr val="FF0000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895" name="AutoShape 7"/>
          <p:cNvSpPr>
            <a:spLocks noChangeArrowheads="1"/>
          </p:cNvSpPr>
          <p:nvPr/>
        </p:nvSpPr>
        <p:spPr bwMode="auto">
          <a:xfrm>
            <a:off x="1752600" y="1371600"/>
            <a:ext cx="381000" cy="381000"/>
          </a:xfrm>
          <a:prstGeom prst="star5">
            <a:avLst/>
          </a:prstGeom>
          <a:solidFill>
            <a:srgbClr val="FF0000"/>
          </a:solidFill>
          <a:ln w="25400">
            <a:solidFill>
              <a:srgbClr val="FF000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tr-TR">
              <a:cs typeface="+mn-cs"/>
            </a:endParaRPr>
          </a:p>
        </p:txBody>
      </p:sp>
      <p:graphicFrame>
        <p:nvGraphicFramePr>
          <p:cNvPr id="8195" name="Object 8"/>
          <p:cNvGraphicFramePr>
            <a:graphicFrameLocks noChangeAspect="1"/>
          </p:cNvGraphicFramePr>
          <p:nvPr/>
        </p:nvGraphicFramePr>
        <p:xfrm>
          <a:off x="1871663" y="2057400"/>
          <a:ext cx="1905000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3" name="Equation" r:id="rId5" imgW="1168200" imgH="291960" progId="Equation.3">
                  <p:embed/>
                </p:oleObj>
              </mc:Choice>
              <mc:Fallback>
                <p:oleObj name="Equation" r:id="rId5" imgW="1168200" imgH="29196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1663" y="2057400"/>
                        <a:ext cx="1905000" cy="476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rgbClr val="FF0000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1855788" y="2784475"/>
            <a:ext cx="3365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tr-TR"/>
              <a:t>x</a:t>
            </a:r>
          </a:p>
          <a:p>
            <a:pPr algn="l"/>
            <a:r>
              <a:rPr lang="tr-TR"/>
              <a:t>x</a:t>
            </a:r>
            <a:endParaRPr lang="en-US"/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3302000" y="2776538"/>
            <a:ext cx="5080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tr-TR"/>
              <a:t>+9</a:t>
            </a:r>
          </a:p>
          <a:p>
            <a:pPr algn="l"/>
            <a:r>
              <a:rPr lang="tr-TR"/>
              <a:t>-3</a:t>
            </a:r>
            <a:endParaRPr lang="en-US"/>
          </a:p>
        </p:txBody>
      </p:sp>
      <p:sp>
        <p:nvSpPr>
          <p:cNvPr id="8203" name="AutoShape 11"/>
          <p:cNvSpPr>
            <a:spLocks/>
          </p:cNvSpPr>
          <p:nvPr/>
        </p:nvSpPr>
        <p:spPr bwMode="auto">
          <a:xfrm>
            <a:off x="3886200" y="2819400"/>
            <a:ext cx="152400" cy="762000"/>
          </a:xfrm>
          <a:prstGeom prst="rightBrace">
            <a:avLst>
              <a:gd name="adj1" fmla="val 41667"/>
              <a:gd name="adj2" fmla="val 50000"/>
            </a:avLst>
          </a:prstGeom>
          <a:noFill/>
          <a:ln w="25400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0" hangingPunct="0"/>
            <a:endParaRPr lang="tr-TR"/>
          </a:p>
        </p:txBody>
      </p:sp>
      <p:sp>
        <p:nvSpPr>
          <p:cNvPr id="8204" name="Line 12"/>
          <p:cNvSpPr>
            <a:spLocks noChangeShapeType="1"/>
          </p:cNvSpPr>
          <p:nvPr/>
        </p:nvSpPr>
        <p:spPr bwMode="auto">
          <a:xfrm>
            <a:off x="2165350" y="3124200"/>
            <a:ext cx="12192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8205" name="Line 13"/>
          <p:cNvSpPr>
            <a:spLocks noChangeShapeType="1"/>
          </p:cNvSpPr>
          <p:nvPr/>
        </p:nvSpPr>
        <p:spPr bwMode="auto">
          <a:xfrm>
            <a:off x="2176463" y="3471863"/>
            <a:ext cx="12192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2568575" y="3059113"/>
            <a:ext cx="35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tr-TR" b="1"/>
              <a:t>+</a:t>
            </a:r>
            <a:endParaRPr lang="en-US" b="1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4267200" y="2971800"/>
            <a:ext cx="22685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tr-TR">
                <a:solidFill>
                  <a:srgbClr val="0000CC"/>
                </a:solidFill>
              </a:rPr>
              <a:t>(x + 9) </a:t>
            </a:r>
            <a:r>
              <a:rPr lang="tr-TR"/>
              <a:t>ve</a:t>
            </a:r>
            <a:r>
              <a:rPr lang="tr-TR">
                <a:solidFill>
                  <a:srgbClr val="0000CC"/>
                </a:solidFill>
              </a:rPr>
              <a:t> (x – 3)</a:t>
            </a:r>
            <a:endParaRPr lang="en-US">
              <a:solidFill>
                <a:srgbClr val="0000CC"/>
              </a:solidFill>
            </a:endParaRPr>
          </a:p>
        </p:txBody>
      </p:sp>
      <p:graphicFrame>
        <p:nvGraphicFramePr>
          <p:cNvPr id="8196" name="Object 16"/>
          <p:cNvGraphicFramePr>
            <a:graphicFrameLocks noChangeAspect="1"/>
          </p:cNvGraphicFramePr>
          <p:nvPr/>
        </p:nvGraphicFramePr>
        <p:xfrm>
          <a:off x="2362200" y="4038600"/>
          <a:ext cx="1905000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4" name="Equation" r:id="rId7" imgW="1168200" imgH="291960" progId="Equation.3">
                  <p:embed/>
                </p:oleObj>
              </mc:Choice>
              <mc:Fallback>
                <p:oleObj name="Equation" r:id="rId7" imgW="1168200" imgH="29196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4038600"/>
                        <a:ext cx="1905000" cy="476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rgbClr val="FF0000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8" name="Text Box 17"/>
          <p:cNvSpPr txBox="1">
            <a:spLocks noChangeArrowheads="1"/>
          </p:cNvSpPr>
          <p:nvPr/>
        </p:nvSpPr>
        <p:spPr bwMode="auto">
          <a:xfrm>
            <a:off x="4292600" y="4076700"/>
            <a:ext cx="2320925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tr-TR" sz="2600" b="1">
                <a:solidFill>
                  <a:srgbClr val="003300"/>
                </a:solidFill>
              </a:rPr>
              <a:t>= (x + 9).(x – 3)</a:t>
            </a:r>
            <a:endParaRPr lang="en-US" sz="2600" b="1">
              <a:solidFill>
                <a:srgbClr val="003300"/>
              </a:solidFill>
            </a:endParaRPr>
          </a:p>
        </p:txBody>
      </p:sp>
      <p:sp>
        <p:nvSpPr>
          <p:cNvPr id="8209" name="AutoShape 18"/>
          <p:cNvSpPr>
            <a:spLocks/>
          </p:cNvSpPr>
          <p:nvPr/>
        </p:nvSpPr>
        <p:spPr bwMode="auto">
          <a:xfrm rot="5380250">
            <a:off x="4205287" y="1303338"/>
            <a:ext cx="352425" cy="4953000"/>
          </a:xfrm>
          <a:prstGeom prst="rightBrace">
            <a:avLst>
              <a:gd name="adj1" fmla="val 117117"/>
              <a:gd name="adj2" fmla="val 50000"/>
            </a:avLst>
          </a:prstGeom>
          <a:noFill/>
          <a:ln w="25400">
            <a:solidFill>
              <a:srgbClr val="33CC33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0" hangingPunct="0"/>
            <a:endParaRPr lang="tr-TR"/>
          </a:p>
        </p:txBody>
      </p:sp>
      <p:sp>
        <p:nvSpPr>
          <p:cNvPr id="8210" name="Line 20"/>
          <p:cNvSpPr>
            <a:spLocks noChangeShapeType="1"/>
          </p:cNvSpPr>
          <p:nvPr/>
        </p:nvSpPr>
        <p:spPr bwMode="auto">
          <a:xfrm>
            <a:off x="1981200" y="2514600"/>
            <a:ext cx="76200" cy="381000"/>
          </a:xfrm>
          <a:prstGeom prst="line">
            <a:avLst/>
          </a:prstGeom>
          <a:noFill/>
          <a:ln w="25400">
            <a:solidFill>
              <a:srgbClr val="33CC33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8211" name="Line 21"/>
          <p:cNvSpPr>
            <a:spLocks noChangeShapeType="1"/>
          </p:cNvSpPr>
          <p:nvPr/>
        </p:nvSpPr>
        <p:spPr bwMode="auto">
          <a:xfrm>
            <a:off x="3505200" y="2514600"/>
            <a:ext cx="76200" cy="304800"/>
          </a:xfrm>
          <a:prstGeom prst="line">
            <a:avLst/>
          </a:prstGeom>
          <a:noFill/>
          <a:ln w="25400">
            <a:solidFill>
              <a:srgbClr val="33CC33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4" name="AutoShape 2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696200" y="5791200"/>
            <a:ext cx="609600" cy="609600"/>
          </a:xfrm>
          <a:prstGeom prst="actionButtonForwardNext">
            <a:avLst/>
          </a:prstGeom>
          <a:solidFill>
            <a:schemeClr val="accent1"/>
          </a:solidFill>
          <a:ln w="254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endParaRPr lang="tr-TR"/>
          </a:p>
        </p:txBody>
      </p:sp>
      <p:sp>
        <p:nvSpPr>
          <p:cNvPr id="9225" name="AutoShape 3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62000" y="5791200"/>
            <a:ext cx="585788" cy="609600"/>
          </a:xfrm>
          <a:prstGeom prst="actionButtonBackPrevious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endParaRPr lang="tr-TR"/>
          </a:p>
        </p:txBody>
      </p:sp>
      <p:sp>
        <p:nvSpPr>
          <p:cNvPr id="9226" name="Text Box 4"/>
          <p:cNvSpPr txBox="1">
            <a:spLocks noChangeArrowheads="1"/>
          </p:cNvSpPr>
          <p:nvPr/>
        </p:nvSpPr>
        <p:spPr bwMode="auto">
          <a:xfrm>
            <a:off x="1311275" y="76200"/>
            <a:ext cx="7237413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tr-TR" sz="3200" b="1" i="1"/>
              <a:t>TAM KARE ŞEKLİNDEKİ İFADELERİ </a:t>
            </a:r>
          </a:p>
          <a:p>
            <a:r>
              <a:rPr lang="tr-TR" sz="3200" b="1" i="1"/>
              <a:t>ÇARPANLARA AYIRMA</a:t>
            </a:r>
            <a:endParaRPr lang="en-US" sz="3200"/>
          </a:p>
        </p:txBody>
      </p:sp>
      <p:sp>
        <p:nvSpPr>
          <p:cNvPr id="9227" name="Text Box 5"/>
          <p:cNvSpPr txBox="1">
            <a:spLocks noChangeArrowheads="1"/>
          </p:cNvSpPr>
          <p:nvPr/>
        </p:nvSpPr>
        <p:spPr bwMode="auto">
          <a:xfrm>
            <a:off x="3490913" y="1143000"/>
            <a:ext cx="39004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tr-TR"/>
              <a:t>ifadesini çarpanlarına ayıralım</a:t>
            </a:r>
            <a:endParaRPr lang="en-US"/>
          </a:p>
        </p:txBody>
      </p:sp>
      <p:graphicFrame>
        <p:nvGraphicFramePr>
          <p:cNvPr id="9218" name="Object 7"/>
          <p:cNvGraphicFramePr>
            <a:graphicFrameLocks noChangeAspect="1"/>
          </p:cNvGraphicFramePr>
          <p:nvPr/>
        </p:nvGraphicFramePr>
        <p:xfrm>
          <a:off x="2114550" y="1177925"/>
          <a:ext cx="1371600" cy="379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1" name="Equation" r:id="rId3" imgW="1054080" imgH="291960" progId="Equation.3">
                  <p:embed/>
                </p:oleObj>
              </mc:Choice>
              <mc:Fallback>
                <p:oleObj name="Equation" r:id="rId3" imgW="1054080" imgH="29196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4550" y="1177925"/>
                        <a:ext cx="1371600" cy="379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rgbClr val="FF0000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20" name="AutoShape 8"/>
          <p:cNvSpPr>
            <a:spLocks noChangeArrowheads="1"/>
          </p:cNvSpPr>
          <p:nvPr/>
        </p:nvSpPr>
        <p:spPr bwMode="auto">
          <a:xfrm>
            <a:off x="1752600" y="1219200"/>
            <a:ext cx="228600" cy="304800"/>
          </a:xfrm>
          <a:prstGeom prst="star5">
            <a:avLst/>
          </a:prstGeom>
          <a:solidFill>
            <a:srgbClr val="FF0000"/>
          </a:solidFill>
          <a:ln w="25400">
            <a:solidFill>
              <a:srgbClr val="FF000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tr-TR">
              <a:cs typeface="+mn-cs"/>
            </a:endParaRPr>
          </a:p>
        </p:txBody>
      </p:sp>
      <p:sp>
        <p:nvSpPr>
          <p:cNvPr id="9229" name="Oval 9"/>
          <p:cNvSpPr>
            <a:spLocks noChangeArrowheads="1"/>
          </p:cNvSpPr>
          <p:nvPr/>
        </p:nvSpPr>
        <p:spPr bwMode="auto">
          <a:xfrm>
            <a:off x="1143000" y="1736725"/>
            <a:ext cx="304800" cy="381000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lang="en-AU"/>
              <a:t>1</a:t>
            </a:r>
          </a:p>
        </p:txBody>
      </p:sp>
      <p:sp>
        <p:nvSpPr>
          <p:cNvPr id="9230" name="Oval 10"/>
          <p:cNvSpPr>
            <a:spLocks noChangeArrowheads="1"/>
          </p:cNvSpPr>
          <p:nvPr/>
        </p:nvSpPr>
        <p:spPr bwMode="auto">
          <a:xfrm>
            <a:off x="1120775" y="4416425"/>
            <a:ext cx="304800" cy="381000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lang="en-AU"/>
              <a:t>3</a:t>
            </a:r>
          </a:p>
        </p:txBody>
      </p:sp>
      <p:sp>
        <p:nvSpPr>
          <p:cNvPr id="9231" name="Oval 11"/>
          <p:cNvSpPr>
            <a:spLocks noChangeArrowheads="1"/>
          </p:cNvSpPr>
          <p:nvPr/>
        </p:nvSpPr>
        <p:spPr bwMode="auto">
          <a:xfrm>
            <a:off x="1120775" y="3057525"/>
            <a:ext cx="304800" cy="381000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lang="en-AU"/>
              <a:t>2</a:t>
            </a:r>
          </a:p>
        </p:txBody>
      </p:sp>
      <p:sp>
        <p:nvSpPr>
          <p:cNvPr id="9232" name="Text Box 12"/>
          <p:cNvSpPr txBox="1">
            <a:spLocks noChangeArrowheads="1"/>
          </p:cNvSpPr>
          <p:nvPr/>
        </p:nvSpPr>
        <p:spPr bwMode="auto">
          <a:xfrm>
            <a:off x="1555750" y="1730375"/>
            <a:ext cx="4787900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tr-TR" sz="2200"/>
              <a:t>İlk ve son terimlerin kareköklerini alalım</a:t>
            </a:r>
            <a:endParaRPr lang="en-US" sz="2200"/>
          </a:p>
        </p:txBody>
      </p:sp>
      <p:sp>
        <p:nvSpPr>
          <p:cNvPr id="9233" name="Text Box 13"/>
          <p:cNvSpPr txBox="1">
            <a:spLocks noChangeArrowheads="1"/>
          </p:cNvSpPr>
          <p:nvPr/>
        </p:nvSpPr>
        <p:spPr bwMode="auto">
          <a:xfrm>
            <a:off x="1597025" y="3036888"/>
            <a:ext cx="60642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tr-TR" sz="2200"/>
              <a:t>Eğer orta terimin işareti pozitif(+) ise bu karekökleri</a:t>
            </a:r>
          </a:p>
          <a:p>
            <a:pPr algn="l"/>
            <a:r>
              <a:rPr lang="tr-TR" sz="2200"/>
              <a:t>toplayalım, negatif(-) ise çıkartalım.</a:t>
            </a:r>
            <a:endParaRPr lang="en-US" sz="2200"/>
          </a:p>
        </p:txBody>
      </p:sp>
      <p:graphicFrame>
        <p:nvGraphicFramePr>
          <p:cNvPr id="9219" name="Object 17"/>
          <p:cNvGraphicFramePr>
            <a:graphicFrameLocks noChangeAspect="1"/>
          </p:cNvGraphicFramePr>
          <p:nvPr/>
        </p:nvGraphicFramePr>
        <p:xfrm>
          <a:off x="2057400" y="2054225"/>
          <a:ext cx="377825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2" name="Equation" r:id="rId5" imgW="241200" imgH="291960" progId="Equation.3">
                  <p:embed/>
                </p:oleObj>
              </mc:Choice>
              <mc:Fallback>
                <p:oleObj name="Equation" r:id="rId5" imgW="241200" imgH="29196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2054225"/>
                        <a:ext cx="377825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rgbClr val="FF0000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34" name="Text Box 18"/>
          <p:cNvSpPr txBox="1">
            <a:spLocks noChangeArrowheads="1"/>
          </p:cNvSpPr>
          <p:nvPr/>
        </p:nvSpPr>
        <p:spPr bwMode="auto">
          <a:xfrm>
            <a:off x="3321050" y="2101850"/>
            <a:ext cx="3365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tr-TR"/>
              <a:t>x</a:t>
            </a:r>
          </a:p>
          <a:p>
            <a:pPr algn="l"/>
            <a:r>
              <a:rPr lang="tr-TR"/>
              <a:t>2</a:t>
            </a:r>
            <a:endParaRPr lang="en-US"/>
          </a:p>
        </p:txBody>
      </p:sp>
      <p:sp>
        <p:nvSpPr>
          <p:cNvPr id="9235" name="Text Box 19"/>
          <p:cNvSpPr txBox="1">
            <a:spLocks noChangeArrowheads="1"/>
          </p:cNvSpPr>
          <p:nvPr/>
        </p:nvSpPr>
        <p:spPr bwMode="auto">
          <a:xfrm>
            <a:off x="1981200" y="24765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tr-TR">
                <a:solidFill>
                  <a:srgbClr val="0000CC"/>
                </a:solidFill>
              </a:rPr>
              <a:t>4</a:t>
            </a:r>
            <a:endParaRPr lang="en-US">
              <a:solidFill>
                <a:srgbClr val="0000CC"/>
              </a:solidFill>
            </a:endParaRPr>
          </a:p>
        </p:txBody>
      </p:sp>
      <p:sp>
        <p:nvSpPr>
          <p:cNvPr id="9236" name="Line 20"/>
          <p:cNvSpPr>
            <a:spLocks noChangeShapeType="1"/>
          </p:cNvSpPr>
          <p:nvPr/>
        </p:nvSpPr>
        <p:spPr bwMode="auto">
          <a:xfrm>
            <a:off x="2438400" y="2435225"/>
            <a:ext cx="8382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9237" name="Line 22"/>
          <p:cNvSpPr>
            <a:spLocks noChangeShapeType="1"/>
          </p:cNvSpPr>
          <p:nvPr/>
        </p:nvSpPr>
        <p:spPr bwMode="auto">
          <a:xfrm>
            <a:off x="2460625" y="2762250"/>
            <a:ext cx="8382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graphicFrame>
        <p:nvGraphicFramePr>
          <p:cNvPr id="9220" name="Object 24"/>
          <p:cNvGraphicFramePr>
            <a:graphicFrameLocks noChangeAspect="1"/>
          </p:cNvGraphicFramePr>
          <p:nvPr/>
        </p:nvGraphicFramePr>
        <p:xfrm>
          <a:off x="2667000" y="2435225"/>
          <a:ext cx="282575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3" name="Equation" r:id="rId7" imgW="317160" imgH="342720" progId="Equation.3">
                  <p:embed/>
                </p:oleObj>
              </mc:Choice>
              <mc:Fallback>
                <p:oleObj name="Equation" r:id="rId7" imgW="317160" imgH="342720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2435225"/>
                        <a:ext cx="282575" cy="30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rgbClr val="FF0000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38" name="Text Box 25"/>
          <p:cNvSpPr txBox="1">
            <a:spLocks noChangeArrowheads="1"/>
          </p:cNvSpPr>
          <p:nvPr/>
        </p:nvSpPr>
        <p:spPr bwMode="auto">
          <a:xfrm>
            <a:off x="2498725" y="3848100"/>
            <a:ext cx="22875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tr-TR">
                <a:solidFill>
                  <a:srgbClr val="003300"/>
                </a:solidFill>
              </a:rPr>
              <a:t>(x + 2) </a:t>
            </a:r>
            <a:r>
              <a:rPr lang="tr-TR"/>
              <a:t>ve</a:t>
            </a:r>
            <a:r>
              <a:rPr lang="tr-TR">
                <a:solidFill>
                  <a:srgbClr val="003300"/>
                </a:solidFill>
              </a:rPr>
              <a:t> (x + 2)</a:t>
            </a:r>
            <a:endParaRPr lang="en-US">
              <a:solidFill>
                <a:srgbClr val="003300"/>
              </a:solidFill>
            </a:endParaRPr>
          </a:p>
        </p:txBody>
      </p:sp>
      <p:graphicFrame>
        <p:nvGraphicFramePr>
          <p:cNvPr id="9221" name="Object 26"/>
          <p:cNvGraphicFramePr>
            <a:graphicFrameLocks noChangeAspect="1"/>
          </p:cNvGraphicFramePr>
          <p:nvPr/>
        </p:nvGraphicFramePr>
        <p:xfrm>
          <a:off x="1524000" y="4416425"/>
          <a:ext cx="1371600" cy="379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4" name="Equation" r:id="rId9" imgW="1054080" imgH="291960" progId="Equation.3">
                  <p:embed/>
                </p:oleObj>
              </mc:Choice>
              <mc:Fallback>
                <p:oleObj name="Equation" r:id="rId9" imgW="1054080" imgH="291960" progId="Equation.3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4416425"/>
                        <a:ext cx="1371600" cy="379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rgbClr val="FF0000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39" name="Text Box 27"/>
          <p:cNvSpPr txBox="1">
            <a:spLocks noChangeArrowheads="1"/>
          </p:cNvSpPr>
          <p:nvPr/>
        </p:nvSpPr>
        <p:spPr bwMode="auto">
          <a:xfrm>
            <a:off x="1458913" y="4416425"/>
            <a:ext cx="600075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tr-TR"/>
              <a:t>                   </a:t>
            </a:r>
            <a:r>
              <a:rPr lang="tr-TR" sz="2200"/>
              <a:t>ifadesi bu iki ifadenin çarpımı şeklinde</a:t>
            </a:r>
          </a:p>
          <a:p>
            <a:pPr algn="l"/>
            <a:r>
              <a:rPr lang="tr-TR" sz="2200"/>
              <a:t> yazılabilir</a:t>
            </a:r>
            <a:endParaRPr lang="en-US" sz="2200"/>
          </a:p>
        </p:txBody>
      </p:sp>
      <p:graphicFrame>
        <p:nvGraphicFramePr>
          <p:cNvPr id="9222" name="Object 28"/>
          <p:cNvGraphicFramePr>
            <a:graphicFrameLocks noChangeAspect="1"/>
          </p:cNvGraphicFramePr>
          <p:nvPr/>
        </p:nvGraphicFramePr>
        <p:xfrm>
          <a:off x="2373313" y="5189538"/>
          <a:ext cx="1371600" cy="379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5" name="Equation" r:id="rId11" imgW="1054080" imgH="291960" progId="Equation.3">
                  <p:embed/>
                </p:oleObj>
              </mc:Choice>
              <mc:Fallback>
                <p:oleObj name="Equation" r:id="rId11" imgW="1054080" imgH="291960" progId="Equation.3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3313" y="5189538"/>
                        <a:ext cx="1371600" cy="379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rgbClr val="FF0000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40" name="Text Box 29"/>
          <p:cNvSpPr txBox="1">
            <a:spLocks noChangeArrowheads="1"/>
          </p:cNvSpPr>
          <p:nvPr/>
        </p:nvSpPr>
        <p:spPr bwMode="auto">
          <a:xfrm>
            <a:off x="3711575" y="5199063"/>
            <a:ext cx="2495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tr-TR">
                <a:solidFill>
                  <a:srgbClr val="003300"/>
                </a:solidFill>
              </a:rPr>
              <a:t>= (x + 2). (x + 2) =</a:t>
            </a:r>
            <a:endParaRPr lang="en-US">
              <a:solidFill>
                <a:srgbClr val="003300"/>
              </a:solidFill>
            </a:endParaRPr>
          </a:p>
        </p:txBody>
      </p:sp>
      <p:graphicFrame>
        <p:nvGraphicFramePr>
          <p:cNvPr id="9223" name="Object 31"/>
          <p:cNvGraphicFramePr>
            <a:graphicFrameLocks noChangeAspect="1"/>
          </p:cNvGraphicFramePr>
          <p:nvPr/>
        </p:nvGraphicFramePr>
        <p:xfrm>
          <a:off x="6224588" y="5216525"/>
          <a:ext cx="915987" cy="39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6" name="Equation" r:id="rId13" imgW="761760" imgH="330120" progId="Equation.3">
                  <p:embed/>
                </p:oleObj>
              </mc:Choice>
              <mc:Fallback>
                <p:oleObj name="Equation" r:id="rId13" imgW="761760" imgH="330120" progId="Equation.3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4588" y="5216525"/>
                        <a:ext cx="915987" cy="396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rgbClr val="FF0000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AutoShape 2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696200" y="5791200"/>
            <a:ext cx="609600" cy="609600"/>
          </a:xfrm>
          <a:prstGeom prst="actionButtonForwardNext">
            <a:avLst/>
          </a:prstGeom>
          <a:solidFill>
            <a:schemeClr val="accent1"/>
          </a:solidFill>
          <a:ln w="254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endParaRPr lang="tr-TR"/>
          </a:p>
        </p:txBody>
      </p:sp>
      <p:sp>
        <p:nvSpPr>
          <p:cNvPr id="10246" name="AutoShape 3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62000" y="5791200"/>
            <a:ext cx="585788" cy="609600"/>
          </a:xfrm>
          <a:prstGeom prst="actionButtonBackPrevious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endParaRPr lang="tr-TR"/>
          </a:p>
        </p:txBody>
      </p:sp>
      <p:sp>
        <p:nvSpPr>
          <p:cNvPr id="10247" name="Text Box 4"/>
          <p:cNvSpPr txBox="1">
            <a:spLocks noChangeArrowheads="1"/>
          </p:cNvSpPr>
          <p:nvPr/>
        </p:nvSpPr>
        <p:spPr bwMode="auto">
          <a:xfrm>
            <a:off x="1385888" y="76200"/>
            <a:ext cx="6462712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tr-TR" sz="3200" b="1" i="1"/>
              <a:t>Aşağıdaki tam kare şeklindeki ifadeyi</a:t>
            </a:r>
          </a:p>
          <a:p>
            <a:r>
              <a:rPr lang="tr-TR" sz="3200" b="1" i="1"/>
              <a:t>çarpanlara ayıralım</a:t>
            </a:r>
            <a:endParaRPr lang="en-US" sz="2800"/>
          </a:p>
        </p:txBody>
      </p:sp>
      <p:graphicFrame>
        <p:nvGraphicFramePr>
          <p:cNvPr id="10242" name="Object 6"/>
          <p:cNvGraphicFramePr>
            <a:graphicFrameLocks noChangeAspect="1"/>
          </p:cNvGraphicFramePr>
          <p:nvPr/>
        </p:nvGraphicFramePr>
        <p:xfrm>
          <a:off x="2438400" y="1317625"/>
          <a:ext cx="2209800" cy="484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0" name="Equation" r:id="rId3" imgW="1041120" imgH="228600" progId="Equation.3">
                  <p:embed/>
                </p:oleObj>
              </mc:Choice>
              <mc:Fallback>
                <p:oleObj name="Equation" r:id="rId3" imgW="1041120" imgH="2286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1317625"/>
                        <a:ext cx="2209800" cy="484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rgbClr val="FF0000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943" name="AutoShape 7"/>
          <p:cNvSpPr>
            <a:spLocks noChangeArrowheads="1"/>
          </p:cNvSpPr>
          <p:nvPr/>
        </p:nvSpPr>
        <p:spPr bwMode="auto">
          <a:xfrm>
            <a:off x="1752600" y="1371600"/>
            <a:ext cx="304800" cy="304800"/>
          </a:xfrm>
          <a:prstGeom prst="star5">
            <a:avLst/>
          </a:prstGeom>
          <a:solidFill>
            <a:srgbClr val="FF0000"/>
          </a:solidFill>
          <a:ln w="25400">
            <a:solidFill>
              <a:srgbClr val="FF000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tr-TR">
              <a:cs typeface="+mn-cs"/>
            </a:endParaRPr>
          </a:p>
        </p:txBody>
      </p:sp>
      <p:graphicFrame>
        <p:nvGraphicFramePr>
          <p:cNvPr id="10243" name="Object 8"/>
          <p:cNvGraphicFramePr>
            <a:graphicFrameLocks noChangeAspect="1"/>
          </p:cNvGraphicFramePr>
          <p:nvPr/>
        </p:nvGraphicFramePr>
        <p:xfrm>
          <a:off x="1676400" y="1981200"/>
          <a:ext cx="2209800" cy="484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1" name="Equation" r:id="rId5" imgW="1041120" imgH="228600" progId="Equation.3">
                  <p:embed/>
                </p:oleObj>
              </mc:Choice>
              <mc:Fallback>
                <p:oleObj name="Equation" r:id="rId5" imgW="1041120" imgH="2286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1981200"/>
                        <a:ext cx="2209800" cy="484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rgbClr val="FF0000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1524000" y="2655888"/>
            <a:ext cx="5492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tr-TR"/>
              <a:t>3x</a:t>
            </a:r>
          </a:p>
          <a:p>
            <a:pPr algn="l"/>
            <a:r>
              <a:rPr lang="tr-TR"/>
              <a:t>3x</a:t>
            </a:r>
            <a:endParaRPr lang="en-US"/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3276600" y="2667000"/>
            <a:ext cx="4889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tr-TR"/>
              <a:t>2y</a:t>
            </a:r>
          </a:p>
          <a:p>
            <a:pPr algn="l"/>
            <a:r>
              <a:rPr lang="tr-TR"/>
              <a:t>2y</a:t>
            </a:r>
            <a:endParaRPr lang="en-US"/>
          </a:p>
        </p:txBody>
      </p:sp>
      <p:sp>
        <p:nvSpPr>
          <p:cNvPr id="10251" name="Line 11"/>
          <p:cNvSpPr>
            <a:spLocks noChangeShapeType="1"/>
          </p:cNvSpPr>
          <p:nvPr/>
        </p:nvSpPr>
        <p:spPr bwMode="auto">
          <a:xfrm flipH="1">
            <a:off x="1752600" y="2438400"/>
            <a:ext cx="152400" cy="304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0252" name="Line 12"/>
          <p:cNvSpPr>
            <a:spLocks noChangeShapeType="1"/>
          </p:cNvSpPr>
          <p:nvPr/>
        </p:nvSpPr>
        <p:spPr bwMode="auto">
          <a:xfrm flipH="1">
            <a:off x="3505200" y="2438400"/>
            <a:ext cx="76200" cy="304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0253" name="Line 13"/>
          <p:cNvSpPr>
            <a:spLocks noChangeShapeType="1"/>
          </p:cNvSpPr>
          <p:nvPr/>
        </p:nvSpPr>
        <p:spPr bwMode="auto">
          <a:xfrm>
            <a:off x="2057400" y="2971800"/>
            <a:ext cx="1219200" cy="0"/>
          </a:xfrm>
          <a:prstGeom prst="line">
            <a:avLst/>
          </a:prstGeom>
          <a:noFill/>
          <a:ln w="25400">
            <a:solidFill>
              <a:srgbClr val="33CC33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0254" name="Line 14"/>
          <p:cNvSpPr>
            <a:spLocks noChangeShapeType="1"/>
          </p:cNvSpPr>
          <p:nvPr/>
        </p:nvSpPr>
        <p:spPr bwMode="auto">
          <a:xfrm>
            <a:off x="2057400" y="3352800"/>
            <a:ext cx="1219200" cy="0"/>
          </a:xfrm>
          <a:prstGeom prst="line">
            <a:avLst/>
          </a:prstGeom>
          <a:noFill/>
          <a:ln w="25400">
            <a:solidFill>
              <a:srgbClr val="33CC33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2492375" y="2516188"/>
            <a:ext cx="319088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tr-TR" sz="3200" b="1"/>
              <a:t>-</a:t>
            </a:r>
            <a:endParaRPr lang="en-US" sz="3200" b="1"/>
          </a:p>
        </p:txBody>
      </p:sp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2498725" y="2914650"/>
            <a:ext cx="31908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tr-TR" sz="3200" b="1"/>
              <a:t>-</a:t>
            </a:r>
            <a:endParaRPr lang="en-US" sz="3200" b="1"/>
          </a:p>
        </p:txBody>
      </p:sp>
      <p:sp>
        <p:nvSpPr>
          <p:cNvPr id="10257" name="AutoShape 17"/>
          <p:cNvSpPr>
            <a:spLocks/>
          </p:cNvSpPr>
          <p:nvPr/>
        </p:nvSpPr>
        <p:spPr bwMode="auto">
          <a:xfrm>
            <a:off x="3810000" y="2743200"/>
            <a:ext cx="152400" cy="762000"/>
          </a:xfrm>
          <a:prstGeom prst="rightBrace">
            <a:avLst>
              <a:gd name="adj1" fmla="val 41667"/>
              <a:gd name="adj2" fmla="val 50000"/>
            </a:avLst>
          </a:prstGeom>
          <a:noFill/>
          <a:ln w="25400">
            <a:solidFill>
              <a:srgbClr val="33CC33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0" hangingPunct="0"/>
            <a:endParaRPr lang="tr-TR"/>
          </a:p>
        </p:txBody>
      </p:sp>
      <p:sp>
        <p:nvSpPr>
          <p:cNvPr id="10258" name="Text Box 18"/>
          <p:cNvSpPr txBox="1">
            <a:spLocks noChangeArrowheads="1"/>
          </p:cNvSpPr>
          <p:nvPr/>
        </p:nvSpPr>
        <p:spPr bwMode="auto">
          <a:xfrm>
            <a:off x="4267200" y="2895600"/>
            <a:ext cx="2859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tr-TR">
                <a:solidFill>
                  <a:srgbClr val="0000CC"/>
                </a:solidFill>
              </a:rPr>
              <a:t>(3x – 2y) </a:t>
            </a:r>
            <a:r>
              <a:rPr lang="tr-TR"/>
              <a:t>ve</a:t>
            </a:r>
            <a:r>
              <a:rPr lang="tr-TR">
                <a:solidFill>
                  <a:srgbClr val="0000CC"/>
                </a:solidFill>
              </a:rPr>
              <a:t> (3x – 2y)</a:t>
            </a:r>
            <a:endParaRPr lang="en-US">
              <a:solidFill>
                <a:srgbClr val="0000CC"/>
              </a:solidFill>
            </a:endParaRPr>
          </a:p>
        </p:txBody>
      </p:sp>
      <p:sp>
        <p:nvSpPr>
          <p:cNvPr id="10259" name="AutoShape 19"/>
          <p:cNvSpPr>
            <a:spLocks/>
          </p:cNvSpPr>
          <p:nvPr/>
        </p:nvSpPr>
        <p:spPr bwMode="auto">
          <a:xfrm rot="5413502">
            <a:off x="5486400" y="2057400"/>
            <a:ext cx="379413" cy="3427413"/>
          </a:xfrm>
          <a:prstGeom prst="rightBrace">
            <a:avLst>
              <a:gd name="adj1" fmla="val 75279"/>
              <a:gd name="adj2" fmla="val 50000"/>
            </a:avLst>
          </a:prstGeom>
          <a:noFill/>
          <a:ln w="25400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0" hangingPunct="0"/>
            <a:endParaRPr lang="tr-TR"/>
          </a:p>
        </p:txBody>
      </p:sp>
      <p:graphicFrame>
        <p:nvGraphicFramePr>
          <p:cNvPr id="10244" name="Object 21"/>
          <p:cNvGraphicFramePr>
            <a:graphicFrameLocks noChangeAspect="1"/>
          </p:cNvGraphicFramePr>
          <p:nvPr/>
        </p:nvGraphicFramePr>
        <p:xfrm>
          <a:off x="3962400" y="4114800"/>
          <a:ext cx="3810000" cy="493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2" name="Equation" r:id="rId7" imgW="1765080" imgH="228600" progId="Equation.3">
                  <p:embed/>
                </p:oleObj>
              </mc:Choice>
              <mc:Fallback>
                <p:oleObj name="Equation" r:id="rId7" imgW="1765080" imgH="228600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4114800"/>
                        <a:ext cx="3810000" cy="493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rgbClr val="FF0000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074316" y="2967335"/>
            <a:ext cx="699537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www.burcinbekler.com</a:t>
            </a:r>
            <a:endParaRPr lang="tr-TR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368300"/>
            <a:ext cx="7772400" cy="11430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AU" sz="3200" b="1" i="1">
                <a:solidFill>
                  <a:schemeClr val="tx1"/>
                </a:solidFill>
                <a:latin typeface="Times New Roman" pitchFamily="18" charset="0"/>
              </a:rPr>
              <a:t>BİR SAYIYI ASAL ÇARPANLARININ ÇARPIMI OLARAK YAZMA</a:t>
            </a:r>
            <a:r>
              <a:rPr lang="en-AU" sz="3200" b="1">
                <a:solidFill>
                  <a:schemeClr val="tx1"/>
                </a:solidFill>
                <a:latin typeface="Times New Roman" pitchFamily="18" charset="0"/>
              </a:rPr>
              <a:t/>
            </a:r>
            <a:br>
              <a:rPr lang="en-AU" sz="3200" b="1">
                <a:solidFill>
                  <a:schemeClr val="tx1"/>
                </a:solidFill>
                <a:latin typeface="Times New Roman" pitchFamily="18" charset="0"/>
              </a:rPr>
            </a:br>
            <a:endParaRPr lang="en-AU" sz="3600" b="1">
              <a:solidFill>
                <a:srgbClr val="33CC33"/>
              </a:solidFill>
            </a:endParaRPr>
          </a:p>
        </p:txBody>
      </p:sp>
      <p:sp>
        <p:nvSpPr>
          <p:cNvPr id="2055" name="Text Box 3"/>
          <p:cNvSpPr txBox="1">
            <a:spLocks noChangeArrowheads="1"/>
          </p:cNvSpPr>
          <p:nvPr/>
        </p:nvSpPr>
        <p:spPr bwMode="auto">
          <a:xfrm>
            <a:off x="1009650" y="1447800"/>
            <a:ext cx="8134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AU"/>
              <a:t>15, 24 VE 90 SAYISINI ASAL ÇARPANLARINA AYIRALIM</a:t>
            </a:r>
          </a:p>
        </p:txBody>
      </p:sp>
      <p:sp>
        <p:nvSpPr>
          <p:cNvPr id="2056" name="Text Box 4"/>
          <p:cNvSpPr txBox="1">
            <a:spLocks noChangeArrowheads="1"/>
          </p:cNvSpPr>
          <p:nvPr/>
        </p:nvSpPr>
        <p:spPr bwMode="auto">
          <a:xfrm>
            <a:off x="1444625" y="1946275"/>
            <a:ext cx="14906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AU"/>
              <a:t>15 = 3 x 5</a:t>
            </a:r>
          </a:p>
        </p:txBody>
      </p:sp>
      <p:sp>
        <p:nvSpPr>
          <p:cNvPr id="2057" name="Text Box 16"/>
          <p:cNvSpPr txBox="1">
            <a:spLocks noChangeArrowheads="1"/>
          </p:cNvSpPr>
          <p:nvPr/>
        </p:nvSpPr>
        <p:spPr bwMode="auto">
          <a:xfrm>
            <a:off x="2878138" y="2438400"/>
            <a:ext cx="39036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AU"/>
              <a:t>3 ve 5, 15’in asal çarpanlarıdır</a:t>
            </a:r>
          </a:p>
        </p:txBody>
      </p:sp>
      <p:sp>
        <p:nvSpPr>
          <p:cNvPr id="2058" name="Text Box 18"/>
          <p:cNvSpPr txBox="1">
            <a:spLocks noChangeArrowheads="1"/>
          </p:cNvSpPr>
          <p:nvPr/>
        </p:nvSpPr>
        <p:spPr bwMode="auto">
          <a:xfrm>
            <a:off x="1384300" y="3165475"/>
            <a:ext cx="37465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AU"/>
              <a:t> 48 = 6 x 8 = 2x3 x 2x2x2 =  </a:t>
            </a:r>
          </a:p>
        </p:txBody>
      </p:sp>
      <p:sp>
        <p:nvSpPr>
          <p:cNvPr id="2059" name="Text Box 20"/>
          <p:cNvSpPr txBox="1">
            <a:spLocks noChangeArrowheads="1"/>
          </p:cNvSpPr>
          <p:nvPr/>
        </p:nvSpPr>
        <p:spPr bwMode="auto">
          <a:xfrm>
            <a:off x="5108575" y="3162300"/>
            <a:ext cx="641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AU"/>
              <a:t> x 3</a:t>
            </a:r>
          </a:p>
        </p:txBody>
      </p:sp>
      <p:sp>
        <p:nvSpPr>
          <p:cNvPr id="2060" name="Text Box 22"/>
          <p:cNvSpPr txBox="1">
            <a:spLocks noChangeArrowheads="1"/>
          </p:cNvSpPr>
          <p:nvPr/>
        </p:nvSpPr>
        <p:spPr bwMode="auto">
          <a:xfrm>
            <a:off x="4371975" y="3733800"/>
            <a:ext cx="39036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AU"/>
              <a:t>2 ve 3, 48’in asal çarpanlarıdır</a:t>
            </a:r>
          </a:p>
        </p:txBody>
      </p:sp>
      <p:sp>
        <p:nvSpPr>
          <p:cNvPr id="2061" name="AutoShape 30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696200" y="5791200"/>
            <a:ext cx="609600" cy="609600"/>
          </a:xfrm>
          <a:prstGeom prst="actionButtonForwardNext">
            <a:avLst/>
          </a:prstGeom>
          <a:solidFill>
            <a:schemeClr val="accent1"/>
          </a:solidFill>
          <a:ln w="254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endParaRPr lang="tr-TR"/>
          </a:p>
        </p:txBody>
      </p:sp>
      <p:sp>
        <p:nvSpPr>
          <p:cNvPr id="2062" name="AutoShape 31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62000" y="5791200"/>
            <a:ext cx="585788" cy="609600"/>
          </a:xfrm>
          <a:prstGeom prst="actionButtonBackPrevious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endParaRPr lang="tr-TR"/>
          </a:p>
        </p:txBody>
      </p:sp>
      <p:graphicFrame>
        <p:nvGraphicFramePr>
          <p:cNvPr id="2050" name="Object 33"/>
          <p:cNvGraphicFramePr>
            <a:graphicFrameLocks noChangeAspect="1"/>
          </p:cNvGraphicFramePr>
          <p:nvPr/>
        </p:nvGraphicFramePr>
        <p:xfrm>
          <a:off x="4819650" y="2863850"/>
          <a:ext cx="139700" cy="290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8" name="Equation" r:id="rId4" imgW="139680" imgH="291960" progId="Equation.3">
                  <p:embed/>
                </p:oleObj>
              </mc:Choice>
              <mc:Fallback>
                <p:oleObj name="Equation" r:id="rId4" imgW="139680" imgH="291960" progId="Equation.3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19650" y="2863850"/>
                        <a:ext cx="139700" cy="290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34"/>
          <p:cNvGraphicFramePr>
            <a:graphicFrameLocks noChangeAspect="1"/>
          </p:cNvGraphicFramePr>
          <p:nvPr/>
        </p:nvGraphicFramePr>
        <p:xfrm>
          <a:off x="4819650" y="2863850"/>
          <a:ext cx="139700" cy="290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9" name="Equation" r:id="rId6" imgW="139680" imgH="291960" progId="Equation.3">
                  <p:embed/>
                </p:oleObj>
              </mc:Choice>
              <mc:Fallback>
                <p:oleObj name="Equation" r:id="rId6" imgW="139680" imgH="291960" progId="Equation.3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19650" y="2863850"/>
                        <a:ext cx="139700" cy="290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63" name="Text Box 40"/>
          <p:cNvSpPr txBox="1">
            <a:spLocks noChangeArrowheads="1"/>
          </p:cNvSpPr>
          <p:nvPr/>
        </p:nvSpPr>
        <p:spPr bwMode="auto">
          <a:xfrm>
            <a:off x="1520825" y="4537075"/>
            <a:ext cx="44323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AU"/>
              <a:t>90 = 2 x 45 = 2 x 5x3x3 = 2 x 5 x  </a:t>
            </a:r>
          </a:p>
        </p:txBody>
      </p:sp>
      <p:sp>
        <p:nvSpPr>
          <p:cNvPr id="2064" name="Text Box 41"/>
          <p:cNvSpPr txBox="1">
            <a:spLocks noChangeArrowheads="1"/>
          </p:cNvSpPr>
          <p:nvPr/>
        </p:nvSpPr>
        <p:spPr bwMode="auto">
          <a:xfrm>
            <a:off x="4267200" y="5105400"/>
            <a:ext cx="43608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AU"/>
              <a:t>2, 3, ve 5, 90’ ın asal çarpanlarıdır</a:t>
            </a:r>
          </a:p>
        </p:txBody>
      </p:sp>
      <p:sp>
        <p:nvSpPr>
          <p:cNvPr id="2065" name="AutoShape 42"/>
          <p:cNvSpPr>
            <a:spLocks noChangeArrowheads="1"/>
          </p:cNvSpPr>
          <p:nvPr/>
        </p:nvSpPr>
        <p:spPr bwMode="auto">
          <a:xfrm>
            <a:off x="787400" y="1905000"/>
            <a:ext cx="609600" cy="533400"/>
          </a:xfrm>
          <a:prstGeom prst="star4">
            <a:avLst>
              <a:gd name="adj" fmla="val 12500"/>
            </a:avLst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endParaRPr lang="tr-TR"/>
          </a:p>
        </p:txBody>
      </p:sp>
      <p:sp>
        <p:nvSpPr>
          <p:cNvPr id="2066" name="AutoShape 43"/>
          <p:cNvSpPr>
            <a:spLocks noChangeArrowheads="1"/>
          </p:cNvSpPr>
          <p:nvPr/>
        </p:nvSpPr>
        <p:spPr bwMode="auto">
          <a:xfrm>
            <a:off x="787400" y="3162300"/>
            <a:ext cx="609600" cy="533400"/>
          </a:xfrm>
          <a:prstGeom prst="star4">
            <a:avLst>
              <a:gd name="adj" fmla="val 12500"/>
            </a:avLst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endParaRPr lang="tr-TR"/>
          </a:p>
        </p:txBody>
      </p:sp>
      <p:sp>
        <p:nvSpPr>
          <p:cNvPr id="2067" name="AutoShape 44"/>
          <p:cNvSpPr>
            <a:spLocks noChangeArrowheads="1"/>
          </p:cNvSpPr>
          <p:nvPr/>
        </p:nvSpPr>
        <p:spPr bwMode="auto">
          <a:xfrm>
            <a:off x="812800" y="4495800"/>
            <a:ext cx="609600" cy="533400"/>
          </a:xfrm>
          <a:prstGeom prst="star4">
            <a:avLst>
              <a:gd name="adj" fmla="val 12500"/>
            </a:avLst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endParaRPr lang="tr-TR"/>
          </a:p>
        </p:txBody>
      </p:sp>
      <p:graphicFrame>
        <p:nvGraphicFramePr>
          <p:cNvPr id="2052" name="Object 45"/>
          <p:cNvGraphicFramePr>
            <a:graphicFrameLocks noChangeAspect="1"/>
          </p:cNvGraphicFramePr>
          <p:nvPr/>
        </p:nvGraphicFramePr>
        <p:xfrm>
          <a:off x="5776913" y="4532313"/>
          <a:ext cx="301625" cy="382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0" name="Equation" r:id="rId7" imgW="228600" imgH="291960" progId="Equation.3">
                  <p:embed/>
                </p:oleObj>
              </mc:Choice>
              <mc:Fallback>
                <p:oleObj name="Equation" r:id="rId7" imgW="228600" imgH="291960" progId="Equation.3">
                  <p:embed/>
                  <p:pic>
                    <p:nvPicPr>
                      <p:cNvPr id="0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76913" y="4532313"/>
                        <a:ext cx="301625" cy="382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3" name="Object 46"/>
          <p:cNvGraphicFramePr>
            <a:graphicFrameLocks noChangeAspect="1"/>
          </p:cNvGraphicFramePr>
          <p:nvPr/>
        </p:nvGraphicFramePr>
        <p:xfrm>
          <a:off x="4953000" y="3162300"/>
          <a:ext cx="327025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1" name="Equation" r:id="rId9" imgW="241200" imgH="279360" progId="Equation.3">
                  <p:embed/>
                </p:oleObj>
              </mc:Choice>
              <mc:Fallback>
                <p:oleObj name="Equation" r:id="rId9" imgW="241200" imgH="279360" progId="Equation.3">
                  <p:embed/>
                  <p:pic>
                    <p:nvPicPr>
                      <p:cNvPr id="0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3162300"/>
                        <a:ext cx="327025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68" name="Line 48"/>
          <p:cNvSpPr>
            <a:spLocks noChangeShapeType="1"/>
          </p:cNvSpPr>
          <p:nvPr/>
        </p:nvSpPr>
        <p:spPr bwMode="auto">
          <a:xfrm flipH="1">
            <a:off x="4495800" y="4876800"/>
            <a:ext cx="381000" cy="2286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 type="none" w="sm" len="sm"/>
                <a:tailEnd type="triangle" w="sm" len="sm"/>
              </a14:hiddenLine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069" name="Line 50"/>
          <p:cNvSpPr>
            <a:spLocks noChangeShapeType="1"/>
          </p:cNvSpPr>
          <p:nvPr/>
        </p:nvSpPr>
        <p:spPr bwMode="auto">
          <a:xfrm>
            <a:off x="5334000" y="4876800"/>
            <a:ext cx="76200" cy="2286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 type="none" w="sm" len="sm"/>
                <a:tailEnd type="triangle" w="sm" len="sm"/>
              </a14:hiddenLine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070" name="Line 51"/>
          <p:cNvSpPr>
            <a:spLocks noChangeShapeType="1"/>
          </p:cNvSpPr>
          <p:nvPr/>
        </p:nvSpPr>
        <p:spPr bwMode="auto">
          <a:xfrm flipH="1">
            <a:off x="4495800" y="4876800"/>
            <a:ext cx="304800" cy="2286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 type="none" w="sm" len="sm"/>
                <a:tailEnd type="triangle" w="sm" len="sm"/>
              </a14:hiddenLine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071" name="Line 52"/>
          <p:cNvSpPr>
            <a:spLocks noChangeShapeType="1"/>
          </p:cNvSpPr>
          <p:nvPr/>
        </p:nvSpPr>
        <p:spPr bwMode="auto">
          <a:xfrm>
            <a:off x="5408613" y="4876800"/>
            <a:ext cx="1587" cy="304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072" name="Line 53"/>
          <p:cNvSpPr>
            <a:spLocks noChangeShapeType="1"/>
          </p:cNvSpPr>
          <p:nvPr/>
        </p:nvSpPr>
        <p:spPr bwMode="auto">
          <a:xfrm flipH="1">
            <a:off x="4572000" y="3543300"/>
            <a:ext cx="381000" cy="228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073" name="Line 54"/>
          <p:cNvSpPr>
            <a:spLocks noChangeShapeType="1"/>
          </p:cNvSpPr>
          <p:nvPr/>
        </p:nvSpPr>
        <p:spPr bwMode="auto">
          <a:xfrm flipH="1">
            <a:off x="5181600" y="3543300"/>
            <a:ext cx="304800" cy="228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074" name="Line 55"/>
          <p:cNvSpPr>
            <a:spLocks noChangeShapeType="1"/>
          </p:cNvSpPr>
          <p:nvPr/>
        </p:nvSpPr>
        <p:spPr bwMode="auto">
          <a:xfrm>
            <a:off x="2362200" y="2362200"/>
            <a:ext cx="533400" cy="228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075" name="Line 56"/>
          <p:cNvSpPr>
            <a:spLocks noChangeShapeType="1"/>
          </p:cNvSpPr>
          <p:nvPr/>
        </p:nvSpPr>
        <p:spPr bwMode="auto">
          <a:xfrm>
            <a:off x="2819400" y="2286000"/>
            <a:ext cx="685800" cy="228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076" name="Line 57"/>
          <p:cNvSpPr>
            <a:spLocks noChangeShapeType="1"/>
          </p:cNvSpPr>
          <p:nvPr/>
        </p:nvSpPr>
        <p:spPr bwMode="auto">
          <a:xfrm flipH="1">
            <a:off x="4495800" y="4953000"/>
            <a:ext cx="304800" cy="228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077" name="Line 58"/>
          <p:cNvSpPr>
            <a:spLocks noChangeShapeType="1"/>
          </p:cNvSpPr>
          <p:nvPr/>
        </p:nvSpPr>
        <p:spPr bwMode="auto">
          <a:xfrm flipH="1">
            <a:off x="4800600" y="4876800"/>
            <a:ext cx="990600" cy="304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Rectangle 2"/>
          <p:cNvSpPr>
            <a:spLocks noChangeArrowheads="1"/>
          </p:cNvSpPr>
          <p:nvPr/>
        </p:nvSpPr>
        <p:spPr bwMode="auto">
          <a:xfrm>
            <a:off x="762000" y="9144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eaLnBrk="0" hangingPunct="0"/>
            <a:r>
              <a:rPr lang="en-AU" sz="3600" b="1">
                <a:solidFill>
                  <a:srgbClr val="33CC33"/>
                </a:solidFill>
              </a:rPr>
              <a:t/>
            </a:r>
            <a:br>
              <a:rPr lang="en-AU" sz="3600" b="1">
                <a:solidFill>
                  <a:srgbClr val="33CC33"/>
                </a:solidFill>
              </a:rPr>
            </a:br>
            <a:endParaRPr lang="en-AU" sz="3600" b="1">
              <a:solidFill>
                <a:srgbClr val="33CC33"/>
              </a:solidFill>
            </a:endParaRPr>
          </a:p>
        </p:txBody>
      </p:sp>
      <p:sp>
        <p:nvSpPr>
          <p:cNvPr id="3079" name="AutoShape 3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696200" y="5791200"/>
            <a:ext cx="609600" cy="609600"/>
          </a:xfrm>
          <a:prstGeom prst="actionButtonForwardNext">
            <a:avLst/>
          </a:prstGeom>
          <a:solidFill>
            <a:schemeClr val="accent1"/>
          </a:solidFill>
          <a:ln w="254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endParaRPr lang="tr-TR"/>
          </a:p>
        </p:txBody>
      </p:sp>
      <p:sp>
        <p:nvSpPr>
          <p:cNvPr id="3080" name="AutoShape 4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62000" y="5791200"/>
            <a:ext cx="585788" cy="609600"/>
          </a:xfrm>
          <a:prstGeom prst="actionButtonBackPrevious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endParaRPr lang="tr-TR"/>
          </a:p>
        </p:txBody>
      </p:sp>
      <p:sp>
        <p:nvSpPr>
          <p:cNvPr id="3081" name="Text Box 5"/>
          <p:cNvSpPr txBox="1">
            <a:spLocks noChangeArrowheads="1"/>
          </p:cNvSpPr>
          <p:nvPr/>
        </p:nvSpPr>
        <p:spPr bwMode="auto">
          <a:xfrm>
            <a:off x="1135063" y="95250"/>
            <a:ext cx="8024812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AU" sz="3200" b="1" i="1"/>
              <a:t>ORTAK ÇARPAN PARANTEZİNE ALARAK </a:t>
            </a:r>
          </a:p>
          <a:p>
            <a:r>
              <a:rPr lang="en-AU" sz="3200" b="1" i="1"/>
              <a:t>ÇARPANLARA AYIRMA</a:t>
            </a:r>
          </a:p>
        </p:txBody>
      </p:sp>
      <p:sp>
        <p:nvSpPr>
          <p:cNvPr id="3082" name="Text Box 6"/>
          <p:cNvSpPr txBox="1">
            <a:spLocks noChangeArrowheads="1"/>
          </p:cNvSpPr>
          <p:nvPr/>
        </p:nvSpPr>
        <p:spPr bwMode="auto">
          <a:xfrm>
            <a:off x="990600" y="1600200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endParaRPr lang="en-US"/>
          </a:p>
        </p:txBody>
      </p:sp>
      <p:graphicFrame>
        <p:nvGraphicFramePr>
          <p:cNvPr id="3074" name="Object 8"/>
          <p:cNvGraphicFramePr>
            <a:graphicFrameLocks noChangeAspect="1"/>
          </p:cNvGraphicFramePr>
          <p:nvPr/>
        </p:nvGraphicFramePr>
        <p:xfrm>
          <a:off x="1460500" y="1308100"/>
          <a:ext cx="1143000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6" name="Equation" r:id="rId3" imgW="850680" imgH="291960" progId="Equation.3">
                  <p:embed/>
                </p:oleObj>
              </mc:Choice>
              <mc:Fallback>
                <p:oleObj name="Equation" r:id="rId3" imgW="850680" imgH="29196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0500" y="1308100"/>
                        <a:ext cx="1143000" cy="390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rgbClr val="FF0000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3" name="Text Box 9"/>
          <p:cNvSpPr txBox="1">
            <a:spLocks noChangeArrowheads="1"/>
          </p:cNvSpPr>
          <p:nvPr/>
        </p:nvSpPr>
        <p:spPr bwMode="auto">
          <a:xfrm>
            <a:off x="1422400" y="1308100"/>
            <a:ext cx="62611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AU"/>
              <a:t>               ifadesini ortak çarpan parantezine alarak</a:t>
            </a:r>
          </a:p>
          <a:p>
            <a:pPr algn="l"/>
            <a:r>
              <a:rPr lang="en-AU"/>
              <a:t> çarpanlara ayıralım</a:t>
            </a:r>
          </a:p>
        </p:txBody>
      </p:sp>
      <p:sp>
        <p:nvSpPr>
          <p:cNvPr id="3084" name="Text Box 10"/>
          <p:cNvSpPr txBox="1">
            <a:spLocks noChangeArrowheads="1"/>
          </p:cNvSpPr>
          <p:nvPr/>
        </p:nvSpPr>
        <p:spPr bwMode="auto">
          <a:xfrm>
            <a:off x="1584325" y="2251075"/>
            <a:ext cx="49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AU"/>
              <a:t>a) </a:t>
            </a:r>
          </a:p>
        </p:txBody>
      </p:sp>
      <p:graphicFrame>
        <p:nvGraphicFramePr>
          <p:cNvPr id="3075" name="Object 12"/>
          <p:cNvGraphicFramePr>
            <a:graphicFrameLocks noChangeAspect="1"/>
          </p:cNvGraphicFramePr>
          <p:nvPr/>
        </p:nvGraphicFramePr>
        <p:xfrm>
          <a:off x="1981200" y="2273300"/>
          <a:ext cx="1219200" cy="33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7" name="Equation" r:id="rId5" imgW="1054080" imgH="291960" progId="Equation.3">
                  <p:embed/>
                </p:oleObj>
              </mc:Choice>
              <mc:Fallback>
                <p:oleObj name="Equation" r:id="rId5" imgW="1054080" imgH="29196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2273300"/>
                        <a:ext cx="1219200" cy="336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rgbClr val="FF0000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5" name="Text Box 14"/>
          <p:cNvSpPr txBox="1">
            <a:spLocks noChangeArrowheads="1"/>
          </p:cNvSpPr>
          <p:nvPr/>
        </p:nvSpPr>
        <p:spPr bwMode="auto">
          <a:xfrm>
            <a:off x="3200400" y="2209800"/>
            <a:ext cx="40608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AU"/>
              <a:t>sayılarını çarpanlarına ayıralım </a:t>
            </a:r>
          </a:p>
        </p:txBody>
      </p:sp>
      <p:sp>
        <p:nvSpPr>
          <p:cNvPr id="3086" name="Text Box 15"/>
          <p:cNvSpPr txBox="1">
            <a:spLocks noChangeArrowheads="1"/>
          </p:cNvSpPr>
          <p:nvPr/>
        </p:nvSpPr>
        <p:spPr bwMode="auto">
          <a:xfrm>
            <a:off x="1812925" y="26320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endParaRPr lang="en-US"/>
          </a:p>
        </p:txBody>
      </p:sp>
      <p:graphicFrame>
        <p:nvGraphicFramePr>
          <p:cNvPr id="3076" name="Object 16"/>
          <p:cNvGraphicFramePr>
            <a:graphicFrameLocks noChangeAspect="1"/>
          </p:cNvGraphicFramePr>
          <p:nvPr/>
        </p:nvGraphicFramePr>
        <p:xfrm>
          <a:off x="3200400" y="2743200"/>
          <a:ext cx="2362200" cy="727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8" name="Equation" r:id="rId7" imgW="1257120" imgH="622080" progId="Equation.3">
                  <p:embed/>
                </p:oleObj>
              </mc:Choice>
              <mc:Fallback>
                <p:oleObj name="Equation" r:id="rId7" imgW="1257120" imgH="62208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2743200"/>
                        <a:ext cx="2362200" cy="727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rgbClr val="FF0000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7" name="Text Box 17"/>
          <p:cNvSpPr txBox="1">
            <a:spLocks noChangeArrowheads="1"/>
          </p:cNvSpPr>
          <p:nvPr/>
        </p:nvSpPr>
        <p:spPr bwMode="auto">
          <a:xfrm>
            <a:off x="1524000" y="3505200"/>
            <a:ext cx="5648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AU"/>
              <a:t>b) iki ifadedeki ortak elemanları belirleyelim</a:t>
            </a:r>
          </a:p>
        </p:txBody>
      </p:sp>
      <p:graphicFrame>
        <p:nvGraphicFramePr>
          <p:cNvPr id="3077" name="Object 19"/>
          <p:cNvGraphicFramePr>
            <a:graphicFrameLocks noChangeAspect="1"/>
          </p:cNvGraphicFramePr>
          <p:nvPr/>
        </p:nvGraphicFramePr>
        <p:xfrm>
          <a:off x="2971800" y="4038600"/>
          <a:ext cx="1263650" cy="728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9" name="Equation" r:id="rId9" imgW="990360" imgH="571320" progId="Equation.3">
                  <p:embed/>
                </p:oleObj>
              </mc:Choice>
              <mc:Fallback>
                <p:oleObj name="Equation" r:id="rId9" imgW="990360" imgH="571320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038600"/>
                        <a:ext cx="1263650" cy="728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rgbClr val="FF0000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8" name="Line 20"/>
          <p:cNvSpPr>
            <a:spLocks noChangeShapeType="1"/>
          </p:cNvSpPr>
          <p:nvPr/>
        </p:nvSpPr>
        <p:spPr bwMode="auto">
          <a:xfrm flipV="1">
            <a:off x="3048000" y="4343400"/>
            <a:ext cx="1524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089" name="Line 21"/>
          <p:cNvSpPr>
            <a:spLocks noChangeShapeType="1"/>
          </p:cNvSpPr>
          <p:nvPr/>
        </p:nvSpPr>
        <p:spPr bwMode="auto">
          <a:xfrm>
            <a:off x="3657600" y="4343400"/>
            <a:ext cx="1524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090" name="Line 22"/>
          <p:cNvSpPr>
            <a:spLocks noChangeShapeType="1"/>
          </p:cNvSpPr>
          <p:nvPr/>
        </p:nvSpPr>
        <p:spPr bwMode="auto">
          <a:xfrm>
            <a:off x="3048000" y="4800600"/>
            <a:ext cx="1524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091" name="Line 23"/>
          <p:cNvSpPr>
            <a:spLocks noChangeShapeType="1"/>
          </p:cNvSpPr>
          <p:nvPr/>
        </p:nvSpPr>
        <p:spPr bwMode="auto">
          <a:xfrm>
            <a:off x="3635375" y="4789488"/>
            <a:ext cx="1524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092" name="AutoShape 26"/>
          <p:cNvSpPr>
            <a:spLocks/>
          </p:cNvSpPr>
          <p:nvPr/>
        </p:nvSpPr>
        <p:spPr bwMode="auto">
          <a:xfrm>
            <a:off x="4235450" y="4038600"/>
            <a:ext cx="228600" cy="685800"/>
          </a:xfrm>
          <a:prstGeom prst="rightBrace">
            <a:avLst>
              <a:gd name="adj1" fmla="val 25000"/>
              <a:gd name="adj2" fmla="val 51667"/>
            </a:avLst>
          </a:prstGeom>
          <a:noFill/>
          <a:ln w="25400">
            <a:solidFill>
              <a:srgbClr val="FF0000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0" hangingPunct="0"/>
            <a:endParaRPr lang="tr-TR"/>
          </a:p>
        </p:txBody>
      </p:sp>
      <p:sp>
        <p:nvSpPr>
          <p:cNvPr id="3093" name="Text Box 28"/>
          <p:cNvSpPr txBox="1">
            <a:spLocks noChangeArrowheads="1"/>
          </p:cNvSpPr>
          <p:nvPr/>
        </p:nvSpPr>
        <p:spPr bwMode="auto">
          <a:xfrm>
            <a:off x="4540250" y="4191000"/>
            <a:ext cx="565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AU"/>
              <a:t>2.x</a:t>
            </a:r>
          </a:p>
        </p:txBody>
      </p:sp>
      <p:sp>
        <p:nvSpPr>
          <p:cNvPr id="3094" name="Text Box 29"/>
          <p:cNvSpPr txBox="1">
            <a:spLocks noChangeArrowheads="1"/>
          </p:cNvSpPr>
          <p:nvPr/>
        </p:nvSpPr>
        <p:spPr bwMode="auto">
          <a:xfrm>
            <a:off x="1524000" y="4876800"/>
            <a:ext cx="48307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AU"/>
              <a:t>c) 2x parantezine alıp ifadeyi yazalım</a:t>
            </a:r>
          </a:p>
        </p:txBody>
      </p:sp>
      <p:sp>
        <p:nvSpPr>
          <p:cNvPr id="3095" name="Text Box 30"/>
          <p:cNvSpPr txBox="1">
            <a:spLocks noChangeArrowheads="1"/>
          </p:cNvSpPr>
          <p:nvPr/>
        </p:nvSpPr>
        <p:spPr bwMode="auto">
          <a:xfrm>
            <a:off x="3200400" y="5410200"/>
            <a:ext cx="2438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AU">
                <a:solidFill>
                  <a:schemeClr val="folHlink"/>
                </a:solidFill>
              </a:rPr>
              <a:t>2x ( 2x + 3 )</a:t>
            </a:r>
            <a:endParaRPr lang="en-A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AutoShape 2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696200" y="5791200"/>
            <a:ext cx="609600" cy="609600"/>
          </a:xfrm>
          <a:prstGeom prst="actionButtonForwardNext">
            <a:avLst/>
          </a:prstGeom>
          <a:solidFill>
            <a:schemeClr val="accent1"/>
          </a:solidFill>
          <a:ln w="254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endParaRPr lang="tr-TR"/>
          </a:p>
        </p:txBody>
      </p:sp>
      <p:sp>
        <p:nvSpPr>
          <p:cNvPr id="4103" name="AutoShape 3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62000" y="5791200"/>
            <a:ext cx="585788" cy="609600"/>
          </a:xfrm>
          <a:prstGeom prst="actionButtonBackPrevious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endParaRPr lang="tr-TR"/>
          </a:p>
        </p:txBody>
      </p:sp>
      <p:sp>
        <p:nvSpPr>
          <p:cNvPr id="4104" name="Text Box 4"/>
          <p:cNvSpPr txBox="1">
            <a:spLocks noChangeArrowheads="1"/>
          </p:cNvSpPr>
          <p:nvPr/>
        </p:nvSpPr>
        <p:spPr bwMode="auto">
          <a:xfrm>
            <a:off x="1219200" y="63500"/>
            <a:ext cx="7696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AU" sz="3200" b="1" i="1"/>
              <a:t>Aşağıdaki ifadeleri ortak çarpan parantezi kullanarak çarpanlara ayıralım</a:t>
            </a:r>
            <a:endParaRPr lang="en-AU" sz="2800" b="1"/>
          </a:p>
        </p:txBody>
      </p:sp>
      <p:graphicFrame>
        <p:nvGraphicFramePr>
          <p:cNvPr id="4098" name="Object 7"/>
          <p:cNvGraphicFramePr>
            <a:graphicFrameLocks noChangeAspect="1"/>
          </p:cNvGraphicFramePr>
          <p:nvPr/>
        </p:nvGraphicFramePr>
        <p:xfrm>
          <a:off x="1919288" y="1409700"/>
          <a:ext cx="2181225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6" name="Equation" r:id="rId3" imgW="1790640" imgH="291960" progId="Equation.3">
                  <p:embed/>
                </p:oleObj>
              </mc:Choice>
              <mc:Fallback>
                <p:oleObj name="Equation" r:id="rId3" imgW="1790640" imgH="29196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9288" y="1409700"/>
                        <a:ext cx="2181225" cy="354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rgbClr val="FF0000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9" name="Object 10"/>
          <p:cNvGraphicFramePr>
            <a:graphicFrameLocks noChangeAspect="1"/>
          </p:cNvGraphicFramePr>
          <p:nvPr/>
        </p:nvGraphicFramePr>
        <p:xfrm>
          <a:off x="1917700" y="3657600"/>
          <a:ext cx="2590800" cy="42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7" name="Equation" r:id="rId5" imgW="2006280" imgH="330120" progId="Equation.3">
                  <p:embed/>
                </p:oleObj>
              </mc:Choice>
              <mc:Fallback>
                <p:oleObj name="Equation" r:id="rId5" imgW="2006280" imgH="33012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7700" y="3657600"/>
                        <a:ext cx="2590800" cy="425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rgbClr val="FF0000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0" name="Object 11"/>
          <p:cNvGraphicFramePr>
            <a:graphicFrameLocks noChangeAspect="1"/>
          </p:cNvGraphicFramePr>
          <p:nvPr/>
        </p:nvGraphicFramePr>
        <p:xfrm>
          <a:off x="2984500" y="4953000"/>
          <a:ext cx="25908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8" name="Equation" r:id="rId7" imgW="1625400" imgH="330120" progId="Equation.3">
                  <p:embed/>
                </p:oleObj>
              </mc:Choice>
              <mc:Fallback>
                <p:oleObj name="Equation" r:id="rId7" imgW="1625400" imgH="33012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4500" y="4953000"/>
                        <a:ext cx="25908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rgbClr val="FF0000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5" name="Oval 15"/>
          <p:cNvSpPr>
            <a:spLocks noChangeArrowheads="1"/>
          </p:cNvSpPr>
          <p:nvPr/>
        </p:nvSpPr>
        <p:spPr bwMode="auto">
          <a:xfrm>
            <a:off x="1371600" y="1409700"/>
            <a:ext cx="304800" cy="381000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lang="en-AU"/>
              <a:t>1</a:t>
            </a:r>
          </a:p>
        </p:txBody>
      </p:sp>
      <p:sp>
        <p:nvSpPr>
          <p:cNvPr id="4106" name="Text Box 17"/>
          <p:cNvSpPr txBox="1">
            <a:spLocks noChangeArrowheads="1"/>
          </p:cNvSpPr>
          <p:nvPr/>
        </p:nvSpPr>
        <p:spPr bwMode="auto">
          <a:xfrm>
            <a:off x="1295400" y="1943100"/>
            <a:ext cx="45164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AU"/>
              <a:t>3.a.a.b      2.3.a.b.b       3.3.a.a.b.b.b</a:t>
            </a:r>
          </a:p>
        </p:txBody>
      </p:sp>
      <p:sp>
        <p:nvSpPr>
          <p:cNvPr id="4107" name="Line 18"/>
          <p:cNvSpPr>
            <a:spLocks noChangeShapeType="1"/>
          </p:cNvSpPr>
          <p:nvPr/>
        </p:nvSpPr>
        <p:spPr bwMode="auto">
          <a:xfrm flipH="1">
            <a:off x="1905000" y="1790700"/>
            <a:ext cx="152400" cy="228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4108" name="Line 19"/>
          <p:cNvSpPr>
            <a:spLocks noChangeShapeType="1"/>
          </p:cNvSpPr>
          <p:nvPr/>
        </p:nvSpPr>
        <p:spPr bwMode="auto">
          <a:xfrm>
            <a:off x="2819400" y="1790700"/>
            <a:ext cx="228600" cy="228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4109" name="Line 20"/>
          <p:cNvSpPr>
            <a:spLocks noChangeShapeType="1"/>
          </p:cNvSpPr>
          <p:nvPr/>
        </p:nvSpPr>
        <p:spPr bwMode="auto">
          <a:xfrm>
            <a:off x="3962400" y="1790700"/>
            <a:ext cx="533400" cy="228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4110" name="Line 21"/>
          <p:cNvSpPr>
            <a:spLocks noChangeShapeType="1"/>
          </p:cNvSpPr>
          <p:nvPr/>
        </p:nvSpPr>
        <p:spPr bwMode="auto">
          <a:xfrm>
            <a:off x="1600200" y="2324100"/>
            <a:ext cx="1524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4111" name="Line 23"/>
          <p:cNvSpPr>
            <a:spLocks noChangeShapeType="1"/>
          </p:cNvSpPr>
          <p:nvPr/>
        </p:nvSpPr>
        <p:spPr bwMode="auto">
          <a:xfrm>
            <a:off x="2044700" y="2324100"/>
            <a:ext cx="1524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4112" name="Line 24"/>
          <p:cNvSpPr>
            <a:spLocks noChangeShapeType="1"/>
          </p:cNvSpPr>
          <p:nvPr/>
        </p:nvSpPr>
        <p:spPr bwMode="auto">
          <a:xfrm>
            <a:off x="3111500" y="2311400"/>
            <a:ext cx="1524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4113" name="Line 25"/>
          <p:cNvSpPr>
            <a:spLocks noChangeShapeType="1"/>
          </p:cNvSpPr>
          <p:nvPr/>
        </p:nvSpPr>
        <p:spPr bwMode="auto">
          <a:xfrm>
            <a:off x="1371600" y="2324100"/>
            <a:ext cx="1524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4114" name="Line 26"/>
          <p:cNvSpPr>
            <a:spLocks noChangeShapeType="1"/>
          </p:cNvSpPr>
          <p:nvPr/>
        </p:nvSpPr>
        <p:spPr bwMode="auto">
          <a:xfrm>
            <a:off x="3390900" y="2324100"/>
            <a:ext cx="1524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4115" name="Line 27"/>
          <p:cNvSpPr>
            <a:spLocks noChangeShapeType="1"/>
          </p:cNvSpPr>
          <p:nvPr/>
        </p:nvSpPr>
        <p:spPr bwMode="auto">
          <a:xfrm>
            <a:off x="4445000" y="2311400"/>
            <a:ext cx="1524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4116" name="Line 28"/>
          <p:cNvSpPr>
            <a:spLocks noChangeShapeType="1"/>
          </p:cNvSpPr>
          <p:nvPr/>
        </p:nvSpPr>
        <p:spPr bwMode="auto">
          <a:xfrm>
            <a:off x="5105400" y="2311400"/>
            <a:ext cx="1524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4117" name="Line 29"/>
          <p:cNvSpPr>
            <a:spLocks noChangeShapeType="1"/>
          </p:cNvSpPr>
          <p:nvPr/>
        </p:nvSpPr>
        <p:spPr bwMode="auto">
          <a:xfrm>
            <a:off x="2857500" y="2311400"/>
            <a:ext cx="1524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4118" name="Line 30"/>
          <p:cNvSpPr>
            <a:spLocks noChangeShapeType="1"/>
          </p:cNvSpPr>
          <p:nvPr/>
        </p:nvSpPr>
        <p:spPr bwMode="auto">
          <a:xfrm>
            <a:off x="4699000" y="2311400"/>
            <a:ext cx="1524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4119" name="AutoShape 31"/>
          <p:cNvSpPr>
            <a:spLocks/>
          </p:cNvSpPr>
          <p:nvPr/>
        </p:nvSpPr>
        <p:spPr bwMode="auto">
          <a:xfrm rot="-5400000">
            <a:off x="3238500" y="381000"/>
            <a:ext cx="152400" cy="4191000"/>
          </a:xfrm>
          <a:prstGeom prst="leftBrace">
            <a:avLst>
              <a:gd name="adj1" fmla="val 229167"/>
              <a:gd name="adj2" fmla="val 48611"/>
            </a:avLst>
          </a:prstGeom>
          <a:noFill/>
          <a:ln w="25400">
            <a:solidFill>
              <a:srgbClr val="FF0000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0" hangingPunct="0"/>
            <a:endParaRPr lang="tr-TR"/>
          </a:p>
        </p:txBody>
      </p:sp>
      <p:graphicFrame>
        <p:nvGraphicFramePr>
          <p:cNvPr id="4101" name="Object 32"/>
          <p:cNvGraphicFramePr>
            <a:graphicFrameLocks noChangeAspect="1"/>
          </p:cNvGraphicFramePr>
          <p:nvPr/>
        </p:nvGraphicFramePr>
        <p:xfrm>
          <a:off x="2819400" y="2705100"/>
          <a:ext cx="3124200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9" name="Equation" r:id="rId9" imgW="2209680" imgH="330120" progId="Equation.3">
                  <p:embed/>
                </p:oleObj>
              </mc:Choice>
              <mc:Fallback>
                <p:oleObj name="Equation" r:id="rId9" imgW="2209680" imgH="330120" progId="Equation.3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2705100"/>
                        <a:ext cx="3124200" cy="466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rgbClr val="FF0000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20" name="Oval 33"/>
          <p:cNvSpPr>
            <a:spLocks noChangeArrowheads="1"/>
          </p:cNvSpPr>
          <p:nvPr/>
        </p:nvSpPr>
        <p:spPr bwMode="auto">
          <a:xfrm>
            <a:off x="1384300" y="3657600"/>
            <a:ext cx="304800" cy="381000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lang="en-AU"/>
              <a:t>2</a:t>
            </a:r>
          </a:p>
        </p:txBody>
      </p:sp>
      <p:sp>
        <p:nvSpPr>
          <p:cNvPr id="4121" name="Text Box 34"/>
          <p:cNvSpPr txBox="1">
            <a:spLocks noChangeArrowheads="1"/>
          </p:cNvSpPr>
          <p:nvPr/>
        </p:nvSpPr>
        <p:spPr bwMode="auto">
          <a:xfrm>
            <a:off x="1536700" y="4191000"/>
            <a:ext cx="419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AU"/>
              <a:t>5.x.x     5.2.x.x.y      3.5.x.x.y.y</a:t>
            </a:r>
          </a:p>
        </p:txBody>
      </p:sp>
      <p:sp>
        <p:nvSpPr>
          <p:cNvPr id="4122" name="Line 35"/>
          <p:cNvSpPr>
            <a:spLocks noChangeShapeType="1"/>
          </p:cNvSpPr>
          <p:nvPr/>
        </p:nvSpPr>
        <p:spPr bwMode="auto">
          <a:xfrm flipH="1">
            <a:off x="1993900" y="4038600"/>
            <a:ext cx="76200" cy="228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4123" name="Line 36"/>
          <p:cNvSpPr>
            <a:spLocks noChangeShapeType="1"/>
          </p:cNvSpPr>
          <p:nvPr/>
        </p:nvSpPr>
        <p:spPr bwMode="auto">
          <a:xfrm>
            <a:off x="3136900" y="4038600"/>
            <a:ext cx="76200" cy="228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4124" name="Line 37"/>
          <p:cNvSpPr>
            <a:spLocks noChangeShapeType="1"/>
          </p:cNvSpPr>
          <p:nvPr/>
        </p:nvSpPr>
        <p:spPr bwMode="auto">
          <a:xfrm>
            <a:off x="4279900" y="4114800"/>
            <a:ext cx="228600" cy="1524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4125" name="AutoShape 38"/>
          <p:cNvSpPr>
            <a:spLocks/>
          </p:cNvSpPr>
          <p:nvPr/>
        </p:nvSpPr>
        <p:spPr bwMode="auto">
          <a:xfrm rot="-5400000">
            <a:off x="3403600" y="2628900"/>
            <a:ext cx="152400" cy="4191000"/>
          </a:xfrm>
          <a:prstGeom prst="leftBrace">
            <a:avLst>
              <a:gd name="adj1" fmla="val 229167"/>
              <a:gd name="adj2" fmla="val 48611"/>
            </a:avLst>
          </a:prstGeom>
          <a:noFill/>
          <a:ln w="25400">
            <a:solidFill>
              <a:srgbClr val="FF0000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0" hangingPunct="0"/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696200" y="5791200"/>
            <a:ext cx="609600" cy="609600"/>
          </a:xfrm>
          <a:prstGeom prst="actionButtonForwardNext">
            <a:avLst/>
          </a:prstGeom>
          <a:solidFill>
            <a:schemeClr val="accent1"/>
          </a:solidFill>
          <a:ln w="254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endParaRPr lang="tr-TR"/>
          </a:p>
        </p:txBody>
      </p:sp>
      <p:sp>
        <p:nvSpPr>
          <p:cNvPr id="18435" name="AutoShape 3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62000" y="5791200"/>
            <a:ext cx="585788" cy="609600"/>
          </a:xfrm>
          <a:prstGeom prst="actionButtonBackPrevious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endParaRPr lang="tr-TR"/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1758950" y="152400"/>
            <a:ext cx="6192838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AU" sz="3200" b="1" i="1"/>
              <a:t>GRUPLANDIRMA METODUYLA </a:t>
            </a:r>
          </a:p>
          <a:p>
            <a:r>
              <a:rPr lang="en-AU" sz="3200" b="1" i="1"/>
              <a:t>ÇARPANLARA AYIRMA</a:t>
            </a:r>
            <a:endParaRPr lang="en-AU"/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1812925" y="1260475"/>
            <a:ext cx="59721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AU"/>
              <a:t>ax + by + bx + ay  ifadesini çarpanlara ayır</a:t>
            </a:r>
            <a:r>
              <a:rPr lang="tr-TR"/>
              <a:t>alım</a:t>
            </a:r>
            <a:endParaRPr lang="en-AU"/>
          </a:p>
        </p:txBody>
      </p:sp>
      <p:sp>
        <p:nvSpPr>
          <p:cNvPr id="32774" name="AutoShape 6"/>
          <p:cNvSpPr>
            <a:spLocks noChangeArrowheads="1"/>
          </p:cNvSpPr>
          <p:nvPr/>
        </p:nvSpPr>
        <p:spPr bwMode="auto">
          <a:xfrm>
            <a:off x="1295400" y="1295400"/>
            <a:ext cx="381000" cy="381000"/>
          </a:xfrm>
          <a:prstGeom prst="star5">
            <a:avLst/>
          </a:prstGeom>
          <a:solidFill>
            <a:srgbClr val="FF0000"/>
          </a:solidFill>
          <a:ln w="25400">
            <a:solidFill>
              <a:srgbClr val="FF000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tr-TR">
              <a:cs typeface="+mn-cs"/>
            </a:endParaRPr>
          </a:p>
        </p:txBody>
      </p:sp>
      <p:sp>
        <p:nvSpPr>
          <p:cNvPr id="18439" name="Oval 7"/>
          <p:cNvSpPr>
            <a:spLocks noChangeArrowheads="1"/>
          </p:cNvSpPr>
          <p:nvPr/>
        </p:nvSpPr>
        <p:spPr bwMode="auto">
          <a:xfrm>
            <a:off x="1524000" y="1905000"/>
            <a:ext cx="304800" cy="381000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lang="en-AU"/>
              <a:t>1</a:t>
            </a:r>
          </a:p>
        </p:txBody>
      </p:sp>
      <p:sp>
        <p:nvSpPr>
          <p:cNvPr id="18440" name="Text Box 9"/>
          <p:cNvSpPr txBox="1">
            <a:spLocks noChangeArrowheads="1"/>
          </p:cNvSpPr>
          <p:nvPr/>
        </p:nvSpPr>
        <p:spPr bwMode="auto">
          <a:xfrm>
            <a:off x="1965325" y="1870075"/>
            <a:ext cx="63912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AU"/>
              <a:t>Ortak terimlerin altını çizelim ve yanyana yazalım </a:t>
            </a:r>
          </a:p>
        </p:txBody>
      </p:sp>
      <p:sp>
        <p:nvSpPr>
          <p:cNvPr id="18441" name="Text Box 10"/>
          <p:cNvSpPr txBox="1">
            <a:spLocks noChangeArrowheads="1"/>
          </p:cNvSpPr>
          <p:nvPr/>
        </p:nvSpPr>
        <p:spPr bwMode="auto">
          <a:xfrm>
            <a:off x="2438400" y="2514600"/>
            <a:ext cx="48196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AU">
                <a:solidFill>
                  <a:srgbClr val="FF3399"/>
                </a:solidFill>
              </a:rPr>
              <a:t>ax + by + bx + ay = ax + bx + ay + by</a:t>
            </a:r>
          </a:p>
        </p:txBody>
      </p:sp>
      <p:sp>
        <p:nvSpPr>
          <p:cNvPr id="18442" name="Line 11"/>
          <p:cNvSpPr>
            <a:spLocks noChangeShapeType="1"/>
          </p:cNvSpPr>
          <p:nvPr/>
        </p:nvSpPr>
        <p:spPr bwMode="auto">
          <a:xfrm>
            <a:off x="2514600" y="2895600"/>
            <a:ext cx="3048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8443" name="Line 15"/>
          <p:cNvSpPr>
            <a:spLocks noChangeShapeType="1"/>
          </p:cNvSpPr>
          <p:nvPr/>
        </p:nvSpPr>
        <p:spPr bwMode="auto">
          <a:xfrm>
            <a:off x="3810000" y="2895600"/>
            <a:ext cx="3048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8444" name="Line 16"/>
          <p:cNvSpPr>
            <a:spLocks noChangeShapeType="1"/>
          </p:cNvSpPr>
          <p:nvPr/>
        </p:nvSpPr>
        <p:spPr bwMode="auto">
          <a:xfrm>
            <a:off x="3124200" y="2895600"/>
            <a:ext cx="304800" cy="0"/>
          </a:xfrm>
          <a:prstGeom prst="line">
            <a:avLst/>
          </a:prstGeom>
          <a:noFill/>
          <a:ln w="25400">
            <a:solidFill>
              <a:srgbClr val="33CC33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8445" name="Line 17"/>
          <p:cNvSpPr>
            <a:spLocks noChangeShapeType="1"/>
          </p:cNvSpPr>
          <p:nvPr/>
        </p:nvSpPr>
        <p:spPr bwMode="auto">
          <a:xfrm>
            <a:off x="4394200" y="2882900"/>
            <a:ext cx="304800" cy="0"/>
          </a:xfrm>
          <a:prstGeom prst="line">
            <a:avLst/>
          </a:prstGeom>
          <a:noFill/>
          <a:ln w="25400">
            <a:solidFill>
              <a:srgbClr val="33CC33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8446" name="Line 19"/>
          <p:cNvSpPr>
            <a:spLocks noChangeShapeType="1"/>
          </p:cNvSpPr>
          <p:nvPr/>
        </p:nvSpPr>
        <p:spPr bwMode="auto">
          <a:xfrm>
            <a:off x="5638800" y="2895600"/>
            <a:ext cx="3048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8447" name="Line 20"/>
          <p:cNvSpPr>
            <a:spLocks noChangeShapeType="1"/>
          </p:cNvSpPr>
          <p:nvPr/>
        </p:nvSpPr>
        <p:spPr bwMode="auto">
          <a:xfrm>
            <a:off x="5029200" y="2895600"/>
            <a:ext cx="3048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8448" name="Line 21"/>
          <p:cNvSpPr>
            <a:spLocks noChangeShapeType="1"/>
          </p:cNvSpPr>
          <p:nvPr/>
        </p:nvSpPr>
        <p:spPr bwMode="auto">
          <a:xfrm>
            <a:off x="6858000" y="2895600"/>
            <a:ext cx="304800" cy="0"/>
          </a:xfrm>
          <a:prstGeom prst="line">
            <a:avLst/>
          </a:prstGeom>
          <a:noFill/>
          <a:ln w="25400">
            <a:solidFill>
              <a:srgbClr val="33CC33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8449" name="Line 22"/>
          <p:cNvSpPr>
            <a:spLocks noChangeShapeType="1"/>
          </p:cNvSpPr>
          <p:nvPr/>
        </p:nvSpPr>
        <p:spPr bwMode="auto">
          <a:xfrm>
            <a:off x="6248400" y="2882900"/>
            <a:ext cx="304800" cy="0"/>
          </a:xfrm>
          <a:prstGeom prst="line">
            <a:avLst/>
          </a:prstGeom>
          <a:noFill/>
          <a:ln w="25400">
            <a:solidFill>
              <a:srgbClr val="33CC33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8450" name="Oval 23"/>
          <p:cNvSpPr>
            <a:spLocks noChangeArrowheads="1"/>
          </p:cNvSpPr>
          <p:nvPr/>
        </p:nvSpPr>
        <p:spPr bwMode="auto">
          <a:xfrm>
            <a:off x="1493838" y="4530725"/>
            <a:ext cx="304800" cy="381000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lang="en-AU"/>
              <a:t>3</a:t>
            </a:r>
          </a:p>
        </p:txBody>
      </p:sp>
      <p:sp>
        <p:nvSpPr>
          <p:cNvPr id="18451" name="Oval 24"/>
          <p:cNvSpPr>
            <a:spLocks noChangeArrowheads="1"/>
          </p:cNvSpPr>
          <p:nvPr/>
        </p:nvSpPr>
        <p:spPr bwMode="auto">
          <a:xfrm>
            <a:off x="1498600" y="3276600"/>
            <a:ext cx="304800" cy="381000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lang="en-AU"/>
              <a:t>2</a:t>
            </a:r>
          </a:p>
        </p:txBody>
      </p:sp>
      <p:sp>
        <p:nvSpPr>
          <p:cNvPr id="18452" name="Text Box 25"/>
          <p:cNvSpPr txBox="1">
            <a:spLocks noChangeArrowheads="1"/>
          </p:cNvSpPr>
          <p:nvPr/>
        </p:nvSpPr>
        <p:spPr bwMode="auto">
          <a:xfrm>
            <a:off x="2041525" y="3241675"/>
            <a:ext cx="45085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AU"/>
              <a:t>Ortak olan terim parantezine alalım</a:t>
            </a:r>
          </a:p>
        </p:txBody>
      </p:sp>
      <p:sp>
        <p:nvSpPr>
          <p:cNvPr id="18453" name="Text Box 26"/>
          <p:cNvSpPr txBox="1">
            <a:spLocks noChangeArrowheads="1"/>
          </p:cNvSpPr>
          <p:nvPr/>
        </p:nvSpPr>
        <p:spPr bwMode="auto">
          <a:xfrm>
            <a:off x="2968625" y="3851275"/>
            <a:ext cx="24415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AU">
                <a:solidFill>
                  <a:srgbClr val="FF3399"/>
                </a:solidFill>
              </a:rPr>
              <a:t>x(a + b) + y(a + b)</a:t>
            </a:r>
          </a:p>
        </p:txBody>
      </p:sp>
      <p:sp>
        <p:nvSpPr>
          <p:cNvPr id="18454" name="Text Box 27"/>
          <p:cNvSpPr txBox="1">
            <a:spLocks noChangeArrowheads="1"/>
          </p:cNvSpPr>
          <p:nvPr/>
        </p:nvSpPr>
        <p:spPr bwMode="auto">
          <a:xfrm>
            <a:off x="2001838" y="4495800"/>
            <a:ext cx="48974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AU"/>
              <a:t>Tekrar ortak çarpan parantezine alalım</a:t>
            </a:r>
          </a:p>
        </p:txBody>
      </p:sp>
      <p:sp>
        <p:nvSpPr>
          <p:cNvPr id="18455" name="Text Box 29"/>
          <p:cNvSpPr txBox="1">
            <a:spLocks noChangeArrowheads="1"/>
          </p:cNvSpPr>
          <p:nvPr/>
        </p:nvSpPr>
        <p:spPr bwMode="auto">
          <a:xfrm>
            <a:off x="2427288" y="5146675"/>
            <a:ext cx="47355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AU">
                <a:solidFill>
                  <a:srgbClr val="FF3399"/>
                </a:solidFill>
              </a:rPr>
              <a:t>x(a + b) + y(a + b) = (a + b) + (x + y)</a:t>
            </a:r>
          </a:p>
        </p:txBody>
      </p:sp>
      <p:sp>
        <p:nvSpPr>
          <p:cNvPr id="18456" name="Line 31"/>
          <p:cNvSpPr>
            <a:spLocks noChangeShapeType="1"/>
          </p:cNvSpPr>
          <p:nvPr/>
        </p:nvSpPr>
        <p:spPr bwMode="auto">
          <a:xfrm>
            <a:off x="3276600" y="4267200"/>
            <a:ext cx="685800" cy="0"/>
          </a:xfrm>
          <a:prstGeom prst="line">
            <a:avLst/>
          </a:prstGeom>
          <a:noFill/>
          <a:ln w="25400">
            <a:solidFill>
              <a:srgbClr val="33CC33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8457" name="Line 32"/>
          <p:cNvSpPr>
            <a:spLocks noChangeShapeType="1"/>
          </p:cNvSpPr>
          <p:nvPr/>
        </p:nvSpPr>
        <p:spPr bwMode="auto">
          <a:xfrm>
            <a:off x="4343400" y="4267200"/>
            <a:ext cx="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8458" name="Line 33"/>
          <p:cNvSpPr>
            <a:spLocks noChangeShapeType="1"/>
          </p:cNvSpPr>
          <p:nvPr/>
        </p:nvSpPr>
        <p:spPr bwMode="auto">
          <a:xfrm>
            <a:off x="4597400" y="4254500"/>
            <a:ext cx="609600" cy="0"/>
          </a:xfrm>
          <a:prstGeom prst="line">
            <a:avLst/>
          </a:prstGeom>
          <a:noFill/>
          <a:ln w="25400">
            <a:solidFill>
              <a:srgbClr val="33CC33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2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696200" y="5791200"/>
            <a:ext cx="609600" cy="609600"/>
          </a:xfrm>
          <a:prstGeom prst="actionButtonForwardNext">
            <a:avLst/>
          </a:prstGeom>
          <a:solidFill>
            <a:schemeClr val="accent1"/>
          </a:solidFill>
          <a:ln w="254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endParaRPr lang="tr-TR"/>
          </a:p>
        </p:txBody>
      </p:sp>
      <p:sp>
        <p:nvSpPr>
          <p:cNvPr id="19459" name="AutoShape 3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62000" y="5791200"/>
            <a:ext cx="585788" cy="609600"/>
          </a:xfrm>
          <a:prstGeom prst="actionButtonBackPrevious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endParaRPr lang="tr-TR"/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1287463" y="95250"/>
            <a:ext cx="7466012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tr-TR" sz="3200" b="1" i="1"/>
              <a:t>Aşağıdaki ifadeyi gruplandırma metodu ile </a:t>
            </a:r>
          </a:p>
          <a:p>
            <a:r>
              <a:rPr lang="tr-TR" sz="3200" b="1" i="1"/>
              <a:t>çarpanlara ayıralım</a:t>
            </a:r>
            <a:endParaRPr lang="en-US" sz="3200"/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2328863" y="2133600"/>
            <a:ext cx="2800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tr-TR"/>
              <a:t>6ab + 3bc – 2ad – cd </a:t>
            </a:r>
            <a:endParaRPr lang="en-US"/>
          </a:p>
        </p:txBody>
      </p:sp>
      <p:sp>
        <p:nvSpPr>
          <p:cNvPr id="33798" name="AutoShape 6"/>
          <p:cNvSpPr>
            <a:spLocks noChangeArrowheads="1"/>
          </p:cNvSpPr>
          <p:nvPr/>
        </p:nvSpPr>
        <p:spPr bwMode="auto">
          <a:xfrm flipH="1">
            <a:off x="1600200" y="1371600"/>
            <a:ext cx="381000" cy="381000"/>
          </a:xfrm>
          <a:prstGeom prst="star5">
            <a:avLst/>
          </a:prstGeom>
          <a:solidFill>
            <a:srgbClr val="FF0000"/>
          </a:solidFill>
          <a:ln w="25400">
            <a:solidFill>
              <a:srgbClr val="FF000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>
              <a:solidFill>
                <a:srgbClr val="FF0000"/>
              </a:solidFill>
              <a:cs typeface="+mn-cs"/>
            </a:endParaRPr>
          </a:p>
        </p:txBody>
      </p:sp>
      <p:sp>
        <p:nvSpPr>
          <p:cNvPr id="19463" name="Line 7"/>
          <p:cNvSpPr>
            <a:spLocks noChangeShapeType="1"/>
          </p:cNvSpPr>
          <p:nvPr/>
        </p:nvSpPr>
        <p:spPr bwMode="auto">
          <a:xfrm>
            <a:off x="2438400" y="2514600"/>
            <a:ext cx="3810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9464" name="Line 8"/>
          <p:cNvSpPr>
            <a:spLocks noChangeShapeType="1"/>
          </p:cNvSpPr>
          <p:nvPr/>
        </p:nvSpPr>
        <p:spPr bwMode="auto">
          <a:xfrm>
            <a:off x="3200400" y="2514600"/>
            <a:ext cx="4572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9465" name="Line 9"/>
          <p:cNvSpPr>
            <a:spLocks noChangeShapeType="1"/>
          </p:cNvSpPr>
          <p:nvPr/>
        </p:nvSpPr>
        <p:spPr bwMode="auto">
          <a:xfrm>
            <a:off x="3962400" y="2514600"/>
            <a:ext cx="457200" cy="0"/>
          </a:xfrm>
          <a:prstGeom prst="line">
            <a:avLst/>
          </a:prstGeom>
          <a:noFill/>
          <a:ln w="25400">
            <a:solidFill>
              <a:srgbClr val="33CC33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9466" name="Line 10"/>
          <p:cNvSpPr>
            <a:spLocks noChangeShapeType="1"/>
          </p:cNvSpPr>
          <p:nvPr/>
        </p:nvSpPr>
        <p:spPr bwMode="auto">
          <a:xfrm>
            <a:off x="4648200" y="2514600"/>
            <a:ext cx="381000" cy="0"/>
          </a:xfrm>
          <a:prstGeom prst="line">
            <a:avLst/>
          </a:prstGeom>
          <a:noFill/>
          <a:ln w="25400">
            <a:solidFill>
              <a:srgbClr val="33CC33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9467" name="Text Box 12"/>
          <p:cNvSpPr txBox="1">
            <a:spLocks noChangeArrowheads="1"/>
          </p:cNvSpPr>
          <p:nvPr/>
        </p:nvSpPr>
        <p:spPr bwMode="auto">
          <a:xfrm>
            <a:off x="2193925" y="2784475"/>
            <a:ext cx="46101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tr-TR"/>
              <a:t>2.3.a.b     3.b.c    (-d).a.2      (-d).c    </a:t>
            </a:r>
            <a:endParaRPr lang="en-US"/>
          </a:p>
        </p:txBody>
      </p:sp>
      <p:sp>
        <p:nvSpPr>
          <p:cNvPr id="19468" name="Line 13"/>
          <p:cNvSpPr>
            <a:spLocks noChangeShapeType="1"/>
          </p:cNvSpPr>
          <p:nvPr/>
        </p:nvSpPr>
        <p:spPr bwMode="auto">
          <a:xfrm flipH="1">
            <a:off x="2590800" y="2590800"/>
            <a:ext cx="76200" cy="228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9469" name="Line 15"/>
          <p:cNvSpPr>
            <a:spLocks noChangeShapeType="1"/>
          </p:cNvSpPr>
          <p:nvPr/>
        </p:nvSpPr>
        <p:spPr bwMode="auto">
          <a:xfrm>
            <a:off x="4267200" y="2590800"/>
            <a:ext cx="457200" cy="228600"/>
          </a:xfrm>
          <a:prstGeom prst="line">
            <a:avLst/>
          </a:prstGeom>
          <a:noFill/>
          <a:ln w="25400">
            <a:solidFill>
              <a:srgbClr val="33CC33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9470" name="Line 16"/>
          <p:cNvSpPr>
            <a:spLocks noChangeShapeType="1"/>
          </p:cNvSpPr>
          <p:nvPr/>
        </p:nvSpPr>
        <p:spPr bwMode="auto">
          <a:xfrm>
            <a:off x="3505200" y="2590800"/>
            <a:ext cx="228600" cy="228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9471" name="Line 17"/>
          <p:cNvSpPr>
            <a:spLocks noChangeShapeType="1"/>
          </p:cNvSpPr>
          <p:nvPr/>
        </p:nvSpPr>
        <p:spPr bwMode="auto">
          <a:xfrm>
            <a:off x="5029200" y="2590800"/>
            <a:ext cx="685800" cy="228600"/>
          </a:xfrm>
          <a:prstGeom prst="line">
            <a:avLst/>
          </a:prstGeom>
          <a:noFill/>
          <a:ln w="25400">
            <a:solidFill>
              <a:srgbClr val="33CC33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9472" name="Line 18"/>
          <p:cNvSpPr>
            <a:spLocks noChangeShapeType="1"/>
          </p:cNvSpPr>
          <p:nvPr/>
        </p:nvSpPr>
        <p:spPr bwMode="auto">
          <a:xfrm>
            <a:off x="2470150" y="3157538"/>
            <a:ext cx="2286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9473" name="Line 20"/>
          <p:cNvSpPr>
            <a:spLocks noChangeShapeType="1"/>
          </p:cNvSpPr>
          <p:nvPr/>
        </p:nvSpPr>
        <p:spPr bwMode="auto">
          <a:xfrm>
            <a:off x="3417888" y="3157538"/>
            <a:ext cx="2286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9474" name="Line 21"/>
          <p:cNvSpPr>
            <a:spLocks noChangeShapeType="1"/>
          </p:cNvSpPr>
          <p:nvPr/>
        </p:nvSpPr>
        <p:spPr bwMode="auto">
          <a:xfrm>
            <a:off x="3690938" y="3157538"/>
            <a:ext cx="2286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9475" name="Line 22"/>
          <p:cNvSpPr>
            <a:spLocks noChangeShapeType="1"/>
          </p:cNvSpPr>
          <p:nvPr/>
        </p:nvSpPr>
        <p:spPr bwMode="auto">
          <a:xfrm>
            <a:off x="2927350" y="3157538"/>
            <a:ext cx="2286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9476" name="Line 23"/>
          <p:cNvSpPr>
            <a:spLocks noChangeShapeType="1"/>
          </p:cNvSpPr>
          <p:nvPr/>
        </p:nvSpPr>
        <p:spPr bwMode="auto">
          <a:xfrm>
            <a:off x="5867400" y="3200400"/>
            <a:ext cx="228600" cy="0"/>
          </a:xfrm>
          <a:prstGeom prst="line">
            <a:avLst/>
          </a:prstGeom>
          <a:noFill/>
          <a:ln w="25400">
            <a:solidFill>
              <a:srgbClr val="33CC33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9477" name="Line 24"/>
          <p:cNvSpPr>
            <a:spLocks noChangeShapeType="1"/>
          </p:cNvSpPr>
          <p:nvPr/>
        </p:nvSpPr>
        <p:spPr bwMode="auto">
          <a:xfrm>
            <a:off x="4495800" y="3200400"/>
            <a:ext cx="228600" cy="0"/>
          </a:xfrm>
          <a:prstGeom prst="line">
            <a:avLst/>
          </a:prstGeom>
          <a:noFill/>
          <a:ln w="25400">
            <a:solidFill>
              <a:srgbClr val="33CC33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9478" name="AutoShape 25"/>
          <p:cNvSpPr>
            <a:spLocks/>
          </p:cNvSpPr>
          <p:nvPr/>
        </p:nvSpPr>
        <p:spPr bwMode="auto">
          <a:xfrm rot="-5400000">
            <a:off x="4267200" y="1143000"/>
            <a:ext cx="76200" cy="4495800"/>
          </a:xfrm>
          <a:prstGeom prst="leftBrace">
            <a:avLst>
              <a:gd name="adj1" fmla="val 491667"/>
              <a:gd name="adj2" fmla="val 50000"/>
            </a:avLst>
          </a:prstGeom>
          <a:noFill/>
          <a:ln w="25400">
            <a:solidFill>
              <a:srgbClr val="0000CC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algn="ctr" eaLnBrk="0" hangingPunct="0"/>
            <a:endParaRPr lang="en-US">
              <a:solidFill>
                <a:srgbClr val="0000CC"/>
              </a:solidFill>
            </a:endParaRPr>
          </a:p>
        </p:txBody>
      </p:sp>
      <p:sp>
        <p:nvSpPr>
          <p:cNvPr id="19479" name="Text Box 26"/>
          <p:cNvSpPr txBox="1">
            <a:spLocks noChangeArrowheads="1"/>
          </p:cNvSpPr>
          <p:nvPr/>
        </p:nvSpPr>
        <p:spPr bwMode="auto">
          <a:xfrm>
            <a:off x="3278188" y="3675063"/>
            <a:ext cx="2844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tr-TR"/>
              <a:t>3b(2a + c) – d(2a + c)</a:t>
            </a:r>
            <a:endParaRPr lang="en-US"/>
          </a:p>
        </p:txBody>
      </p:sp>
      <p:sp>
        <p:nvSpPr>
          <p:cNvPr id="19480" name="Line 27"/>
          <p:cNvSpPr>
            <a:spLocks noChangeShapeType="1"/>
          </p:cNvSpPr>
          <p:nvPr/>
        </p:nvSpPr>
        <p:spPr bwMode="auto">
          <a:xfrm>
            <a:off x="3751263" y="4090988"/>
            <a:ext cx="8382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9481" name="Line 28"/>
          <p:cNvSpPr>
            <a:spLocks noChangeShapeType="1"/>
          </p:cNvSpPr>
          <p:nvPr/>
        </p:nvSpPr>
        <p:spPr bwMode="auto">
          <a:xfrm>
            <a:off x="5145088" y="4090988"/>
            <a:ext cx="8382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9482" name="AutoShape 29"/>
          <p:cNvSpPr>
            <a:spLocks/>
          </p:cNvSpPr>
          <p:nvPr/>
        </p:nvSpPr>
        <p:spPr bwMode="auto">
          <a:xfrm rot="-5400000">
            <a:off x="4838700" y="2857500"/>
            <a:ext cx="76200" cy="3048000"/>
          </a:xfrm>
          <a:prstGeom prst="leftBrace">
            <a:avLst>
              <a:gd name="adj1" fmla="val 333333"/>
              <a:gd name="adj2" fmla="val 50000"/>
            </a:avLst>
          </a:prstGeom>
          <a:noFill/>
          <a:ln w="25400">
            <a:solidFill>
              <a:srgbClr val="0000CC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algn="ctr" eaLnBrk="0" hangingPunct="0"/>
            <a:endParaRPr lang="en-US">
              <a:solidFill>
                <a:srgbClr val="0000CC"/>
              </a:solidFill>
            </a:endParaRPr>
          </a:p>
        </p:txBody>
      </p:sp>
      <p:sp>
        <p:nvSpPr>
          <p:cNvPr id="19483" name="Text Box 30"/>
          <p:cNvSpPr txBox="1">
            <a:spLocks noChangeArrowheads="1"/>
          </p:cNvSpPr>
          <p:nvPr/>
        </p:nvSpPr>
        <p:spPr bwMode="auto">
          <a:xfrm>
            <a:off x="4098925" y="4689475"/>
            <a:ext cx="2174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tr-TR"/>
              <a:t>(2a + c).(3b – d)</a:t>
            </a:r>
            <a:endParaRPr lang="en-US"/>
          </a:p>
        </p:txBody>
      </p:sp>
      <p:sp>
        <p:nvSpPr>
          <p:cNvPr id="19484" name="Text Box 31"/>
          <p:cNvSpPr txBox="1">
            <a:spLocks noChangeArrowheads="1"/>
          </p:cNvSpPr>
          <p:nvPr/>
        </p:nvSpPr>
        <p:spPr bwMode="auto">
          <a:xfrm>
            <a:off x="2182813" y="1349375"/>
            <a:ext cx="2800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tr-TR"/>
              <a:t>6ab + 3bc – 2ad – cd 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AutoShape 2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696200" y="5791200"/>
            <a:ext cx="609600" cy="609600"/>
          </a:xfrm>
          <a:prstGeom prst="actionButtonForwardNext">
            <a:avLst/>
          </a:prstGeom>
          <a:solidFill>
            <a:schemeClr val="accent1"/>
          </a:solidFill>
          <a:ln w="254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endParaRPr lang="tr-TR"/>
          </a:p>
        </p:txBody>
      </p:sp>
      <p:sp>
        <p:nvSpPr>
          <p:cNvPr id="5127" name="AutoShape 3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62000" y="5791200"/>
            <a:ext cx="585788" cy="609600"/>
          </a:xfrm>
          <a:prstGeom prst="actionButtonBackPrevious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endParaRPr lang="tr-TR"/>
          </a:p>
        </p:txBody>
      </p:sp>
      <p:sp>
        <p:nvSpPr>
          <p:cNvPr id="5128" name="Text Box 4"/>
          <p:cNvSpPr txBox="1">
            <a:spLocks noChangeArrowheads="1"/>
          </p:cNvSpPr>
          <p:nvPr/>
        </p:nvSpPr>
        <p:spPr bwMode="auto">
          <a:xfrm>
            <a:off x="1281113" y="128588"/>
            <a:ext cx="7672387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tr-TR" sz="3000" b="1" i="1"/>
              <a:t>İKİ KARE FARKI ŞEKLİNDEKİ İFADELERİ</a:t>
            </a:r>
          </a:p>
          <a:p>
            <a:r>
              <a:rPr lang="tr-TR" sz="3000" b="1" i="1"/>
              <a:t>ÇARPANLARA AYIRMA</a:t>
            </a:r>
            <a:endParaRPr lang="en-US" sz="2800"/>
          </a:p>
        </p:txBody>
      </p:sp>
      <p:sp>
        <p:nvSpPr>
          <p:cNvPr id="5129" name="Text Box 8"/>
          <p:cNvSpPr txBox="1">
            <a:spLocks noChangeArrowheads="1"/>
          </p:cNvSpPr>
          <p:nvPr/>
        </p:nvSpPr>
        <p:spPr bwMode="auto">
          <a:xfrm>
            <a:off x="2895600" y="1246188"/>
            <a:ext cx="3663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tr-TR"/>
              <a:t>ifadesini çarpanlara ayıralım</a:t>
            </a:r>
            <a:endParaRPr lang="en-US"/>
          </a:p>
        </p:txBody>
      </p:sp>
      <p:sp>
        <p:nvSpPr>
          <p:cNvPr id="34826" name="AutoShape 10"/>
          <p:cNvSpPr>
            <a:spLocks noChangeArrowheads="1"/>
          </p:cNvSpPr>
          <p:nvPr/>
        </p:nvSpPr>
        <p:spPr bwMode="auto">
          <a:xfrm>
            <a:off x="1295400" y="1270000"/>
            <a:ext cx="457200" cy="457200"/>
          </a:xfrm>
          <a:prstGeom prst="star5">
            <a:avLst/>
          </a:prstGeom>
          <a:solidFill>
            <a:srgbClr val="FF0000"/>
          </a:solidFill>
          <a:ln w="254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tr-TR">
              <a:cs typeface="+mn-cs"/>
            </a:endParaRPr>
          </a:p>
        </p:txBody>
      </p:sp>
      <p:sp>
        <p:nvSpPr>
          <p:cNvPr id="5131" name="Oval 12"/>
          <p:cNvSpPr>
            <a:spLocks noChangeArrowheads="1"/>
          </p:cNvSpPr>
          <p:nvPr/>
        </p:nvSpPr>
        <p:spPr bwMode="auto">
          <a:xfrm>
            <a:off x="1524000" y="1997075"/>
            <a:ext cx="304800" cy="381000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lang="en-AU"/>
              <a:t>1</a:t>
            </a:r>
          </a:p>
        </p:txBody>
      </p:sp>
      <p:sp>
        <p:nvSpPr>
          <p:cNvPr id="5132" name="Oval 13"/>
          <p:cNvSpPr>
            <a:spLocks noChangeArrowheads="1"/>
          </p:cNvSpPr>
          <p:nvPr/>
        </p:nvSpPr>
        <p:spPr bwMode="auto">
          <a:xfrm>
            <a:off x="1549400" y="4352925"/>
            <a:ext cx="304800" cy="381000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lang="en-AU"/>
              <a:t>3</a:t>
            </a:r>
          </a:p>
        </p:txBody>
      </p:sp>
      <p:sp>
        <p:nvSpPr>
          <p:cNvPr id="5133" name="Oval 14"/>
          <p:cNvSpPr>
            <a:spLocks noChangeArrowheads="1"/>
          </p:cNvSpPr>
          <p:nvPr/>
        </p:nvSpPr>
        <p:spPr bwMode="auto">
          <a:xfrm>
            <a:off x="1498600" y="3286125"/>
            <a:ext cx="304800" cy="381000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lang="en-AU"/>
              <a:t>2</a:t>
            </a:r>
          </a:p>
        </p:txBody>
      </p:sp>
      <p:sp>
        <p:nvSpPr>
          <p:cNvPr id="5134" name="Text Box 15"/>
          <p:cNvSpPr txBox="1">
            <a:spLocks noChangeArrowheads="1"/>
          </p:cNvSpPr>
          <p:nvPr/>
        </p:nvSpPr>
        <p:spPr bwMode="auto">
          <a:xfrm>
            <a:off x="2117725" y="1920875"/>
            <a:ext cx="4416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tr-TR"/>
              <a:t>İki ifadeninde karaköklerini alalım</a:t>
            </a:r>
            <a:endParaRPr lang="en-US"/>
          </a:p>
        </p:txBody>
      </p:sp>
      <p:graphicFrame>
        <p:nvGraphicFramePr>
          <p:cNvPr id="5122" name="Object 16"/>
          <p:cNvGraphicFramePr>
            <a:graphicFrameLocks noChangeAspect="1"/>
          </p:cNvGraphicFramePr>
          <p:nvPr/>
        </p:nvGraphicFramePr>
        <p:xfrm>
          <a:off x="2895600" y="2286000"/>
          <a:ext cx="990600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2" name="Equation" r:id="rId3" imgW="799920" imgH="330120" progId="Equation.3">
                  <p:embed/>
                </p:oleObj>
              </mc:Choice>
              <mc:Fallback>
                <p:oleObj name="Equation" r:id="rId3" imgW="799920" imgH="33012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2286000"/>
                        <a:ext cx="990600" cy="409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rgbClr val="FF0000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35" name="Line 20"/>
          <p:cNvSpPr>
            <a:spLocks noChangeShapeType="1"/>
          </p:cNvSpPr>
          <p:nvPr/>
        </p:nvSpPr>
        <p:spPr bwMode="auto">
          <a:xfrm>
            <a:off x="3810000" y="2590800"/>
            <a:ext cx="152400" cy="1524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5136" name="Line 21"/>
          <p:cNvSpPr>
            <a:spLocks noChangeShapeType="1"/>
          </p:cNvSpPr>
          <p:nvPr/>
        </p:nvSpPr>
        <p:spPr bwMode="auto">
          <a:xfrm flipH="1">
            <a:off x="2743200" y="2590800"/>
            <a:ext cx="152400" cy="1524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5137" name="Text Box 22"/>
          <p:cNvSpPr txBox="1">
            <a:spLocks noChangeArrowheads="1"/>
          </p:cNvSpPr>
          <p:nvPr/>
        </p:nvSpPr>
        <p:spPr bwMode="auto">
          <a:xfrm>
            <a:off x="2514600" y="25908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tr-TR" b="1">
                <a:solidFill>
                  <a:srgbClr val="006600"/>
                </a:solidFill>
              </a:rPr>
              <a:t>x</a:t>
            </a:r>
            <a:endParaRPr lang="en-US" b="1">
              <a:solidFill>
                <a:srgbClr val="006600"/>
              </a:solidFill>
            </a:endParaRPr>
          </a:p>
        </p:txBody>
      </p:sp>
      <p:sp>
        <p:nvSpPr>
          <p:cNvPr id="5138" name="Text Box 23"/>
          <p:cNvSpPr txBox="1">
            <a:spLocks noChangeArrowheads="1"/>
          </p:cNvSpPr>
          <p:nvPr/>
        </p:nvSpPr>
        <p:spPr bwMode="auto">
          <a:xfrm>
            <a:off x="3854450" y="25908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tr-TR" b="1">
                <a:solidFill>
                  <a:srgbClr val="006600"/>
                </a:solidFill>
              </a:rPr>
              <a:t>y</a:t>
            </a:r>
            <a:endParaRPr lang="en-US" b="1">
              <a:solidFill>
                <a:srgbClr val="006600"/>
              </a:solidFill>
            </a:endParaRPr>
          </a:p>
        </p:txBody>
      </p:sp>
      <p:sp>
        <p:nvSpPr>
          <p:cNvPr id="5139" name="Text Box 24"/>
          <p:cNvSpPr txBox="1">
            <a:spLocks noChangeArrowheads="1"/>
          </p:cNvSpPr>
          <p:nvPr/>
        </p:nvSpPr>
        <p:spPr bwMode="auto">
          <a:xfrm>
            <a:off x="2117725" y="3276600"/>
            <a:ext cx="68246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tr-TR"/>
              <a:t>Bulunan karakökleri ayrı ayrı toplayalım ve çıkartalım</a:t>
            </a:r>
            <a:endParaRPr lang="en-US"/>
          </a:p>
        </p:txBody>
      </p:sp>
      <p:sp>
        <p:nvSpPr>
          <p:cNvPr id="5140" name="Text Box 25"/>
          <p:cNvSpPr txBox="1">
            <a:spLocks noChangeArrowheads="1"/>
          </p:cNvSpPr>
          <p:nvPr/>
        </p:nvSpPr>
        <p:spPr bwMode="auto">
          <a:xfrm>
            <a:off x="2727325" y="3632200"/>
            <a:ext cx="27257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tr-TR">
                <a:solidFill>
                  <a:srgbClr val="0000CC"/>
                </a:solidFill>
              </a:rPr>
              <a:t>(x + y)    </a:t>
            </a:r>
            <a:r>
              <a:rPr lang="tr-TR"/>
              <a:t>ve</a:t>
            </a:r>
            <a:r>
              <a:rPr lang="tr-TR">
                <a:solidFill>
                  <a:srgbClr val="0000CC"/>
                </a:solidFill>
              </a:rPr>
              <a:t>    (x – y)</a:t>
            </a:r>
            <a:endParaRPr lang="en-US">
              <a:solidFill>
                <a:srgbClr val="0000CC"/>
              </a:solidFill>
            </a:endParaRPr>
          </a:p>
        </p:txBody>
      </p:sp>
      <p:sp>
        <p:nvSpPr>
          <p:cNvPr id="5141" name="Text Box 27"/>
          <p:cNvSpPr txBox="1">
            <a:spLocks noChangeArrowheads="1"/>
          </p:cNvSpPr>
          <p:nvPr/>
        </p:nvSpPr>
        <p:spPr bwMode="auto">
          <a:xfrm>
            <a:off x="2030413" y="4316413"/>
            <a:ext cx="619442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tr-TR"/>
              <a:t>               şeklindeki ifade bu iki ifadenin çarpımı </a:t>
            </a:r>
          </a:p>
          <a:p>
            <a:pPr algn="l"/>
            <a:r>
              <a:rPr lang="tr-TR"/>
              <a:t>şeklinde yazılır</a:t>
            </a:r>
            <a:endParaRPr lang="en-US"/>
          </a:p>
        </p:txBody>
      </p:sp>
      <p:graphicFrame>
        <p:nvGraphicFramePr>
          <p:cNvPr id="5123" name="Object 28"/>
          <p:cNvGraphicFramePr>
            <a:graphicFrameLocks noChangeAspect="1"/>
          </p:cNvGraphicFramePr>
          <p:nvPr/>
        </p:nvGraphicFramePr>
        <p:xfrm>
          <a:off x="2209800" y="4322763"/>
          <a:ext cx="863600" cy="401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3" name="Equation" r:id="rId5" imgW="711000" imgH="330120" progId="Equation.3">
                  <p:embed/>
                </p:oleObj>
              </mc:Choice>
              <mc:Fallback>
                <p:oleObj name="Equation" r:id="rId5" imgW="711000" imgH="330120" progId="Equation.3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4322763"/>
                        <a:ext cx="863600" cy="401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rgbClr val="FF0000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4" name="Object 30"/>
          <p:cNvGraphicFramePr>
            <a:graphicFrameLocks noChangeAspect="1"/>
          </p:cNvGraphicFramePr>
          <p:nvPr/>
        </p:nvGraphicFramePr>
        <p:xfrm>
          <a:off x="3124200" y="5232400"/>
          <a:ext cx="3581400" cy="477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4" name="Equation" r:id="rId7" imgW="2260440" imgH="330120" progId="Equation.3">
                  <p:embed/>
                </p:oleObj>
              </mc:Choice>
              <mc:Fallback>
                <p:oleObj name="Equation" r:id="rId7" imgW="2260440" imgH="330120" progId="Equation.3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5232400"/>
                        <a:ext cx="3581400" cy="477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rgbClr val="FF0000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5" name="Object 31"/>
          <p:cNvGraphicFramePr>
            <a:graphicFrameLocks noChangeAspect="1"/>
          </p:cNvGraphicFramePr>
          <p:nvPr/>
        </p:nvGraphicFramePr>
        <p:xfrm>
          <a:off x="2057400" y="1295400"/>
          <a:ext cx="863600" cy="401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5" name="Equation" r:id="rId9" imgW="711000" imgH="330120" progId="Equation.3">
                  <p:embed/>
                </p:oleObj>
              </mc:Choice>
              <mc:Fallback>
                <p:oleObj name="Equation" r:id="rId9" imgW="711000" imgH="330120" progId="Equation.3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1295400"/>
                        <a:ext cx="863600" cy="401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rgbClr val="FF0000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0" name="AutoShape 2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696200" y="5791200"/>
            <a:ext cx="609600" cy="609600"/>
          </a:xfrm>
          <a:prstGeom prst="actionButtonForwardNext">
            <a:avLst/>
          </a:prstGeom>
          <a:solidFill>
            <a:schemeClr val="accent1"/>
          </a:solidFill>
          <a:ln w="254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endParaRPr lang="tr-TR"/>
          </a:p>
        </p:txBody>
      </p:sp>
      <p:sp>
        <p:nvSpPr>
          <p:cNvPr id="6151" name="AutoShape 3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62000" y="5791200"/>
            <a:ext cx="585788" cy="609600"/>
          </a:xfrm>
          <a:prstGeom prst="actionButtonBackPrevious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endParaRPr lang="tr-TR"/>
          </a:p>
        </p:txBody>
      </p:sp>
      <p:sp>
        <p:nvSpPr>
          <p:cNvPr id="6152" name="Text Box 4"/>
          <p:cNvSpPr txBox="1">
            <a:spLocks noChangeArrowheads="1"/>
          </p:cNvSpPr>
          <p:nvPr/>
        </p:nvSpPr>
        <p:spPr bwMode="auto">
          <a:xfrm>
            <a:off x="1420813" y="82550"/>
            <a:ext cx="754697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tr-TR" sz="3200" b="1" i="1"/>
              <a:t>Aşağıdaki iki kare farkı şeklindeki ifadeleri </a:t>
            </a:r>
          </a:p>
          <a:p>
            <a:r>
              <a:rPr lang="tr-TR" sz="3200" b="1" i="1"/>
              <a:t>çarpanlara ayıralım</a:t>
            </a:r>
            <a:endParaRPr lang="en-US" sz="2800"/>
          </a:p>
        </p:txBody>
      </p:sp>
      <p:sp>
        <p:nvSpPr>
          <p:cNvPr id="6153" name="Oval 5"/>
          <p:cNvSpPr>
            <a:spLocks noChangeArrowheads="1"/>
          </p:cNvSpPr>
          <p:nvPr/>
        </p:nvSpPr>
        <p:spPr bwMode="auto">
          <a:xfrm>
            <a:off x="1447800" y="1295400"/>
            <a:ext cx="304800" cy="381000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lang="en-AU"/>
              <a:t>1</a:t>
            </a:r>
          </a:p>
        </p:txBody>
      </p:sp>
      <p:sp>
        <p:nvSpPr>
          <p:cNvPr id="6154" name="Oval 6"/>
          <p:cNvSpPr>
            <a:spLocks noChangeArrowheads="1"/>
          </p:cNvSpPr>
          <p:nvPr/>
        </p:nvSpPr>
        <p:spPr bwMode="auto">
          <a:xfrm>
            <a:off x="1447800" y="3429000"/>
            <a:ext cx="304800" cy="381000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lang="en-AU"/>
              <a:t>2</a:t>
            </a:r>
          </a:p>
        </p:txBody>
      </p:sp>
      <p:sp>
        <p:nvSpPr>
          <p:cNvPr id="6155" name="Text Box 7"/>
          <p:cNvSpPr txBox="1">
            <a:spLocks noChangeArrowheads="1"/>
          </p:cNvSpPr>
          <p:nvPr/>
        </p:nvSpPr>
        <p:spPr bwMode="auto">
          <a:xfrm>
            <a:off x="2041525" y="12604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endParaRPr lang="en-US"/>
          </a:p>
        </p:txBody>
      </p:sp>
      <p:graphicFrame>
        <p:nvGraphicFramePr>
          <p:cNvPr id="6146" name="Object 9"/>
          <p:cNvGraphicFramePr>
            <a:graphicFrameLocks noChangeAspect="1"/>
          </p:cNvGraphicFramePr>
          <p:nvPr/>
        </p:nvGraphicFramePr>
        <p:xfrm>
          <a:off x="2362200" y="1219200"/>
          <a:ext cx="1371600" cy="487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4" name="Equation" r:id="rId3" imgW="927000" imgH="330120" progId="Equation.3">
                  <p:embed/>
                </p:oleObj>
              </mc:Choice>
              <mc:Fallback>
                <p:oleObj name="Equation" r:id="rId3" imgW="927000" imgH="33012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1219200"/>
                        <a:ext cx="1371600" cy="487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rgbClr val="FF0000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6" name="Line 11"/>
          <p:cNvSpPr>
            <a:spLocks noChangeShapeType="1"/>
          </p:cNvSpPr>
          <p:nvPr/>
        </p:nvSpPr>
        <p:spPr bwMode="auto">
          <a:xfrm flipH="1">
            <a:off x="2514600" y="1676400"/>
            <a:ext cx="76200" cy="304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157" name="Line 12"/>
          <p:cNvSpPr>
            <a:spLocks noChangeShapeType="1"/>
          </p:cNvSpPr>
          <p:nvPr/>
        </p:nvSpPr>
        <p:spPr bwMode="auto">
          <a:xfrm>
            <a:off x="3505200" y="1676400"/>
            <a:ext cx="152400" cy="304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158" name="Text Box 13"/>
          <p:cNvSpPr txBox="1">
            <a:spLocks noChangeArrowheads="1"/>
          </p:cNvSpPr>
          <p:nvPr/>
        </p:nvSpPr>
        <p:spPr bwMode="auto">
          <a:xfrm>
            <a:off x="2346325" y="1946275"/>
            <a:ext cx="4889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tr-TR"/>
              <a:t>2x</a:t>
            </a:r>
          </a:p>
          <a:p>
            <a:pPr algn="l"/>
            <a:r>
              <a:rPr lang="tr-TR"/>
              <a:t>2x</a:t>
            </a:r>
            <a:endParaRPr lang="en-US"/>
          </a:p>
        </p:txBody>
      </p:sp>
      <p:sp>
        <p:nvSpPr>
          <p:cNvPr id="6159" name="Text Box 14"/>
          <p:cNvSpPr txBox="1">
            <a:spLocks noChangeArrowheads="1"/>
          </p:cNvSpPr>
          <p:nvPr/>
        </p:nvSpPr>
        <p:spPr bwMode="auto">
          <a:xfrm>
            <a:off x="3494088" y="1947863"/>
            <a:ext cx="4889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tr-TR"/>
              <a:t>3y</a:t>
            </a:r>
          </a:p>
          <a:p>
            <a:pPr algn="l"/>
            <a:r>
              <a:rPr lang="tr-TR"/>
              <a:t>3y</a:t>
            </a:r>
            <a:endParaRPr lang="en-US"/>
          </a:p>
        </p:txBody>
      </p:sp>
      <p:sp>
        <p:nvSpPr>
          <p:cNvPr id="6160" name="Line 15"/>
          <p:cNvSpPr>
            <a:spLocks noChangeShapeType="1"/>
          </p:cNvSpPr>
          <p:nvPr/>
        </p:nvSpPr>
        <p:spPr bwMode="auto">
          <a:xfrm>
            <a:off x="2819400" y="2286000"/>
            <a:ext cx="685800" cy="0"/>
          </a:xfrm>
          <a:prstGeom prst="line">
            <a:avLst/>
          </a:prstGeom>
          <a:noFill/>
          <a:ln w="25400">
            <a:solidFill>
              <a:srgbClr val="006600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161" name="Line 16"/>
          <p:cNvSpPr>
            <a:spLocks noChangeShapeType="1"/>
          </p:cNvSpPr>
          <p:nvPr/>
        </p:nvSpPr>
        <p:spPr bwMode="auto">
          <a:xfrm>
            <a:off x="2830513" y="2644775"/>
            <a:ext cx="685800" cy="0"/>
          </a:xfrm>
          <a:prstGeom prst="line">
            <a:avLst/>
          </a:prstGeom>
          <a:noFill/>
          <a:ln w="25400">
            <a:solidFill>
              <a:srgbClr val="006600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162" name="AutoShape 17"/>
          <p:cNvSpPr>
            <a:spLocks/>
          </p:cNvSpPr>
          <p:nvPr/>
        </p:nvSpPr>
        <p:spPr bwMode="auto">
          <a:xfrm>
            <a:off x="4114800" y="2057400"/>
            <a:ext cx="152400" cy="685800"/>
          </a:xfrm>
          <a:prstGeom prst="rightBrace">
            <a:avLst>
              <a:gd name="adj1" fmla="val 37500"/>
              <a:gd name="adj2" fmla="val 50000"/>
            </a:avLst>
          </a:prstGeom>
          <a:noFill/>
          <a:ln w="25400">
            <a:solidFill>
              <a:srgbClr val="0000CC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0" hangingPunct="0"/>
            <a:endParaRPr lang="en-US">
              <a:solidFill>
                <a:srgbClr val="006600"/>
              </a:solidFill>
            </a:endParaRPr>
          </a:p>
        </p:txBody>
      </p:sp>
      <p:sp>
        <p:nvSpPr>
          <p:cNvPr id="6163" name="Text Box 18"/>
          <p:cNvSpPr txBox="1">
            <a:spLocks noChangeArrowheads="1"/>
          </p:cNvSpPr>
          <p:nvPr/>
        </p:nvSpPr>
        <p:spPr bwMode="auto">
          <a:xfrm>
            <a:off x="2895600" y="1947863"/>
            <a:ext cx="4381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tr-TR" b="1"/>
              <a:t>+</a:t>
            </a:r>
          </a:p>
          <a:p>
            <a:pPr algn="l"/>
            <a:r>
              <a:rPr lang="tr-TR" b="1"/>
              <a:t>-</a:t>
            </a:r>
            <a:r>
              <a:rPr lang="tr-TR"/>
              <a:t>  </a:t>
            </a:r>
            <a:endParaRPr lang="en-US"/>
          </a:p>
        </p:txBody>
      </p:sp>
      <p:graphicFrame>
        <p:nvGraphicFramePr>
          <p:cNvPr id="6147" name="Object 19"/>
          <p:cNvGraphicFramePr>
            <a:graphicFrameLocks noChangeAspect="1"/>
          </p:cNvGraphicFramePr>
          <p:nvPr/>
        </p:nvGraphicFramePr>
        <p:xfrm>
          <a:off x="4419600" y="2133600"/>
          <a:ext cx="3810000" cy="449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5" name="Equation" r:id="rId5" imgW="2806560" imgH="330120" progId="Equation.3">
                  <p:embed/>
                </p:oleObj>
              </mc:Choice>
              <mc:Fallback>
                <p:oleObj name="Equation" r:id="rId5" imgW="2806560" imgH="330120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2133600"/>
                        <a:ext cx="3810000" cy="449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rgbClr val="FF0000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8" name="Object 20"/>
          <p:cNvGraphicFramePr>
            <a:graphicFrameLocks noChangeAspect="1"/>
          </p:cNvGraphicFramePr>
          <p:nvPr/>
        </p:nvGraphicFramePr>
        <p:xfrm>
          <a:off x="2362200" y="3352800"/>
          <a:ext cx="2057400" cy="417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6" name="Equation" r:id="rId7" imgW="1625400" imgH="330120" progId="Equation.3">
                  <p:embed/>
                </p:oleObj>
              </mc:Choice>
              <mc:Fallback>
                <p:oleObj name="Equation" r:id="rId7" imgW="1625400" imgH="33012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3352800"/>
                        <a:ext cx="2057400" cy="417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rgbClr val="FF0000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64" name="Text Box 21"/>
          <p:cNvSpPr txBox="1">
            <a:spLocks noChangeArrowheads="1"/>
          </p:cNvSpPr>
          <p:nvPr/>
        </p:nvSpPr>
        <p:spPr bwMode="auto">
          <a:xfrm>
            <a:off x="2041525" y="3981450"/>
            <a:ext cx="10160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tr-TR"/>
              <a:t>(x + 1)</a:t>
            </a:r>
          </a:p>
          <a:p>
            <a:pPr algn="l"/>
            <a:r>
              <a:rPr lang="tr-TR"/>
              <a:t>(x + 1)</a:t>
            </a:r>
            <a:endParaRPr lang="en-US"/>
          </a:p>
        </p:txBody>
      </p:sp>
      <p:sp>
        <p:nvSpPr>
          <p:cNvPr id="6165" name="Text Box 22"/>
          <p:cNvSpPr txBox="1">
            <a:spLocks noChangeArrowheads="1"/>
          </p:cNvSpPr>
          <p:nvPr/>
        </p:nvSpPr>
        <p:spPr bwMode="auto">
          <a:xfrm>
            <a:off x="3641725" y="3983038"/>
            <a:ext cx="10160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tr-TR"/>
              <a:t>(y + 3)</a:t>
            </a:r>
          </a:p>
          <a:p>
            <a:pPr algn="l"/>
            <a:r>
              <a:rPr lang="tr-TR"/>
              <a:t>(y + 3)</a:t>
            </a:r>
            <a:endParaRPr lang="en-US"/>
          </a:p>
        </p:txBody>
      </p:sp>
      <p:sp>
        <p:nvSpPr>
          <p:cNvPr id="6166" name="Line 23"/>
          <p:cNvSpPr>
            <a:spLocks noChangeShapeType="1"/>
          </p:cNvSpPr>
          <p:nvPr/>
        </p:nvSpPr>
        <p:spPr bwMode="auto">
          <a:xfrm flipH="1">
            <a:off x="2590800" y="3810000"/>
            <a:ext cx="152400" cy="228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167" name="Line 24"/>
          <p:cNvSpPr>
            <a:spLocks noChangeShapeType="1"/>
          </p:cNvSpPr>
          <p:nvPr/>
        </p:nvSpPr>
        <p:spPr bwMode="auto">
          <a:xfrm>
            <a:off x="4038600" y="3810000"/>
            <a:ext cx="152400" cy="228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168" name="Line 25"/>
          <p:cNvSpPr>
            <a:spLocks noChangeShapeType="1"/>
          </p:cNvSpPr>
          <p:nvPr/>
        </p:nvSpPr>
        <p:spPr bwMode="auto">
          <a:xfrm>
            <a:off x="3048000" y="4343400"/>
            <a:ext cx="685800" cy="0"/>
          </a:xfrm>
          <a:prstGeom prst="line">
            <a:avLst/>
          </a:prstGeom>
          <a:noFill/>
          <a:ln w="25400">
            <a:solidFill>
              <a:srgbClr val="006600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169" name="Line 26"/>
          <p:cNvSpPr>
            <a:spLocks noChangeShapeType="1"/>
          </p:cNvSpPr>
          <p:nvPr/>
        </p:nvSpPr>
        <p:spPr bwMode="auto">
          <a:xfrm>
            <a:off x="3048000" y="4713288"/>
            <a:ext cx="685800" cy="0"/>
          </a:xfrm>
          <a:prstGeom prst="line">
            <a:avLst/>
          </a:prstGeom>
          <a:noFill/>
          <a:ln w="25400">
            <a:solidFill>
              <a:srgbClr val="006600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170" name="Text Box 27"/>
          <p:cNvSpPr txBox="1">
            <a:spLocks noChangeArrowheads="1"/>
          </p:cNvSpPr>
          <p:nvPr/>
        </p:nvSpPr>
        <p:spPr bwMode="auto">
          <a:xfrm>
            <a:off x="3067050" y="3962400"/>
            <a:ext cx="4381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tr-TR" b="1"/>
              <a:t>+</a:t>
            </a:r>
          </a:p>
          <a:p>
            <a:pPr algn="l"/>
            <a:r>
              <a:rPr lang="tr-TR" b="1"/>
              <a:t>-</a:t>
            </a:r>
            <a:r>
              <a:rPr lang="tr-TR"/>
              <a:t>  </a:t>
            </a:r>
            <a:endParaRPr lang="en-US"/>
          </a:p>
        </p:txBody>
      </p:sp>
      <p:sp>
        <p:nvSpPr>
          <p:cNvPr id="6171" name="AutoShape 28"/>
          <p:cNvSpPr>
            <a:spLocks/>
          </p:cNvSpPr>
          <p:nvPr/>
        </p:nvSpPr>
        <p:spPr bwMode="auto">
          <a:xfrm>
            <a:off x="4733925" y="4060825"/>
            <a:ext cx="152400" cy="685800"/>
          </a:xfrm>
          <a:prstGeom prst="rightBrace">
            <a:avLst>
              <a:gd name="adj1" fmla="val 37500"/>
              <a:gd name="adj2" fmla="val 50000"/>
            </a:avLst>
          </a:prstGeom>
          <a:noFill/>
          <a:ln w="25400">
            <a:solidFill>
              <a:srgbClr val="0000CC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0" hangingPunct="0"/>
            <a:endParaRPr lang="en-US">
              <a:solidFill>
                <a:srgbClr val="006600"/>
              </a:solidFill>
            </a:endParaRPr>
          </a:p>
        </p:txBody>
      </p:sp>
      <p:sp>
        <p:nvSpPr>
          <p:cNvPr id="6172" name="Text Box 29"/>
          <p:cNvSpPr txBox="1">
            <a:spLocks noChangeArrowheads="1"/>
          </p:cNvSpPr>
          <p:nvPr/>
        </p:nvSpPr>
        <p:spPr bwMode="auto">
          <a:xfrm>
            <a:off x="5029200" y="4175125"/>
            <a:ext cx="3810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tr-TR" sz="2000" b="1">
                <a:solidFill>
                  <a:srgbClr val="006600"/>
                </a:solidFill>
              </a:rPr>
              <a:t>[(x + 1) + (y +3)].[(x + 1) – (y – 3)]</a:t>
            </a:r>
            <a:endParaRPr lang="en-US" sz="2000" b="1">
              <a:solidFill>
                <a:srgbClr val="006600"/>
              </a:solidFill>
            </a:endParaRPr>
          </a:p>
        </p:txBody>
      </p:sp>
      <p:graphicFrame>
        <p:nvGraphicFramePr>
          <p:cNvPr id="6149" name="Object 31"/>
          <p:cNvGraphicFramePr>
            <a:graphicFrameLocks noChangeAspect="1"/>
          </p:cNvGraphicFramePr>
          <p:nvPr/>
        </p:nvGraphicFramePr>
        <p:xfrm>
          <a:off x="2590800" y="5029200"/>
          <a:ext cx="2057400" cy="417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7" name="Equation" r:id="rId9" imgW="1625400" imgH="330120" progId="Equation.3">
                  <p:embed/>
                </p:oleObj>
              </mc:Choice>
              <mc:Fallback>
                <p:oleObj name="Equation" r:id="rId9" imgW="1625400" imgH="330120" progId="Equation.3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5029200"/>
                        <a:ext cx="2057400" cy="417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rgbClr val="FF0000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73" name="Text Box 32"/>
          <p:cNvSpPr txBox="1">
            <a:spLocks noChangeArrowheads="1"/>
          </p:cNvSpPr>
          <p:nvPr/>
        </p:nvSpPr>
        <p:spPr bwMode="auto">
          <a:xfrm>
            <a:off x="4614863" y="5029200"/>
            <a:ext cx="2781300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tr-TR" sz="2200" b="1">
                <a:solidFill>
                  <a:srgbClr val="006600"/>
                </a:solidFill>
              </a:rPr>
              <a:t>= (x + y+ 4).(x – y – 2)</a:t>
            </a:r>
            <a:endParaRPr lang="en-US" sz="2200" b="1">
              <a:solidFill>
                <a:srgbClr val="0066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6" name="AutoShape 2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673975" y="5702300"/>
            <a:ext cx="609600" cy="609600"/>
          </a:xfrm>
          <a:prstGeom prst="actionButtonForwardNext">
            <a:avLst/>
          </a:prstGeom>
          <a:solidFill>
            <a:schemeClr val="accent1"/>
          </a:solidFill>
          <a:ln w="254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endParaRPr lang="tr-TR"/>
          </a:p>
        </p:txBody>
      </p:sp>
      <p:sp>
        <p:nvSpPr>
          <p:cNvPr id="7177" name="AutoShape 3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62000" y="5791200"/>
            <a:ext cx="585788" cy="609600"/>
          </a:xfrm>
          <a:prstGeom prst="actionButtonBackPrevious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endParaRPr lang="tr-TR"/>
          </a:p>
        </p:txBody>
      </p:sp>
      <p:sp>
        <p:nvSpPr>
          <p:cNvPr id="7178" name="Text Box 4"/>
          <p:cNvSpPr txBox="1">
            <a:spLocks noChangeArrowheads="1"/>
          </p:cNvSpPr>
          <p:nvPr/>
        </p:nvSpPr>
        <p:spPr bwMode="auto">
          <a:xfrm>
            <a:off x="2498725" y="296863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endParaRPr lang="en-US"/>
          </a:p>
        </p:txBody>
      </p:sp>
      <p:graphicFrame>
        <p:nvGraphicFramePr>
          <p:cNvPr id="7170" name="Object 6"/>
          <p:cNvGraphicFramePr>
            <a:graphicFrameLocks noChangeAspect="1"/>
          </p:cNvGraphicFramePr>
          <p:nvPr/>
        </p:nvGraphicFramePr>
        <p:xfrm>
          <a:off x="2476500" y="-12700"/>
          <a:ext cx="2286000" cy="658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0" name="Equation" r:id="rId3" imgW="1015920" imgH="291960" progId="Equation.3">
                  <p:embed/>
                </p:oleObj>
              </mc:Choice>
              <mc:Fallback>
                <p:oleObj name="Equation" r:id="rId3" imgW="1015920" imgH="29196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76500" y="-12700"/>
                        <a:ext cx="2286000" cy="658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rgbClr val="FF0000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9" name="Text Box 7"/>
          <p:cNvSpPr txBox="1">
            <a:spLocks noChangeArrowheads="1"/>
          </p:cNvSpPr>
          <p:nvPr/>
        </p:nvSpPr>
        <p:spPr bwMode="auto">
          <a:xfrm>
            <a:off x="2660650" y="122238"/>
            <a:ext cx="5640388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tr-TR" sz="3200" b="1" i="1"/>
              <a:t>        		   ÜÇ TERİMLİSİNİ </a:t>
            </a:r>
          </a:p>
          <a:p>
            <a:pPr algn="l"/>
            <a:r>
              <a:rPr lang="tr-TR" sz="3200" b="1" i="1"/>
              <a:t>ÇARPANLARA AYIRMA</a:t>
            </a:r>
            <a:endParaRPr lang="en-US" sz="2800"/>
          </a:p>
        </p:txBody>
      </p:sp>
      <p:sp>
        <p:nvSpPr>
          <p:cNvPr id="7180" name="Text Box 8"/>
          <p:cNvSpPr txBox="1">
            <a:spLocks noChangeArrowheads="1"/>
          </p:cNvSpPr>
          <p:nvPr/>
        </p:nvSpPr>
        <p:spPr bwMode="auto">
          <a:xfrm>
            <a:off x="3367088" y="1260475"/>
            <a:ext cx="3663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tr-TR"/>
              <a:t>ifadesini çarpanlara ayıralım</a:t>
            </a:r>
            <a:endParaRPr lang="en-US"/>
          </a:p>
        </p:txBody>
      </p:sp>
      <p:graphicFrame>
        <p:nvGraphicFramePr>
          <p:cNvPr id="7171" name="Object 12"/>
          <p:cNvGraphicFramePr>
            <a:graphicFrameLocks noChangeAspect="1"/>
          </p:cNvGraphicFramePr>
          <p:nvPr/>
        </p:nvGraphicFramePr>
        <p:xfrm>
          <a:off x="1990725" y="1281113"/>
          <a:ext cx="1371600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1" name="Equation" r:id="rId5" imgW="1041120" imgH="291960" progId="Equation.3">
                  <p:embed/>
                </p:oleObj>
              </mc:Choice>
              <mc:Fallback>
                <p:oleObj name="Equation" r:id="rId5" imgW="1041120" imgH="29196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0725" y="1281113"/>
                        <a:ext cx="1371600" cy="384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rgbClr val="FF0000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877" name="AutoShape 13"/>
          <p:cNvSpPr>
            <a:spLocks noChangeArrowheads="1"/>
          </p:cNvSpPr>
          <p:nvPr/>
        </p:nvSpPr>
        <p:spPr bwMode="auto">
          <a:xfrm>
            <a:off x="1447800" y="1295400"/>
            <a:ext cx="381000" cy="381000"/>
          </a:xfrm>
          <a:prstGeom prst="star5">
            <a:avLst/>
          </a:prstGeom>
          <a:solidFill>
            <a:srgbClr val="FF0000"/>
          </a:solidFill>
          <a:ln w="25400">
            <a:solidFill>
              <a:srgbClr val="FF000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tr-TR">
              <a:cs typeface="+mn-cs"/>
            </a:endParaRPr>
          </a:p>
        </p:txBody>
      </p:sp>
      <p:sp>
        <p:nvSpPr>
          <p:cNvPr id="7182" name="Oval 14"/>
          <p:cNvSpPr>
            <a:spLocks noChangeArrowheads="1"/>
          </p:cNvSpPr>
          <p:nvPr/>
        </p:nvSpPr>
        <p:spPr bwMode="auto">
          <a:xfrm>
            <a:off x="1143000" y="1892300"/>
            <a:ext cx="304800" cy="381000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lang="en-AU"/>
              <a:t>1</a:t>
            </a:r>
          </a:p>
        </p:txBody>
      </p:sp>
      <p:sp>
        <p:nvSpPr>
          <p:cNvPr id="7183" name="Oval 15"/>
          <p:cNvSpPr>
            <a:spLocks noChangeArrowheads="1"/>
          </p:cNvSpPr>
          <p:nvPr/>
        </p:nvSpPr>
        <p:spPr bwMode="auto">
          <a:xfrm>
            <a:off x="1120775" y="4676775"/>
            <a:ext cx="304800" cy="381000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lang="en-AU"/>
              <a:t>3</a:t>
            </a:r>
          </a:p>
        </p:txBody>
      </p:sp>
      <p:sp>
        <p:nvSpPr>
          <p:cNvPr id="7184" name="Oval 16"/>
          <p:cNvSpPr>
            <a:spLocks noChangeArrowheads="1"/>
          </p:cNvSpPr>
          <p:nvPr/>
        </p:nvSpPr>
        <p:spPr bwMode="auto">
          <a:xfrm>
            <a:off x="1120775" y="3381375"/>
            <a:ext cx="304800" cy="381000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lang="en-AU"/>
              <a:t>2</a:t>
            </a:r>
          </a:p>
        </p:txBody>
      </p:sp>
      <p:sp>
        <p:nvSpPr>
          <p:cNvPr id="7185" name="Text Box 17"/>
          <p:cNvSpPr txBox="1">
            <a:spLocks noChangeArrowheads="1"/>
          </p:cNvSpPr>
          <p:nvPr/>
        </p:nvSpPr>
        <p:spPr bwMode="auto">
          <a:xfrm>
            <a:off x="1600200" y="1892300"/>
            <a:ext cx="48561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tr-TR"/>
              <a:t>İlk ve son terimi çarpanlarına ayıralım</a:t>
            </a:r>
            <a:endParaRPr lang="en-US"/>
          </a:p>
        </p:txBody>
      </p:sp>
      <p:graphicFrame>
        <p:nvGraphicFramePr>
          <p:cNvPr id="7172" name="Object 19"/>
          <p:cNvGraphicFramePr>
            <a:graphicFrameLocks noChangeAspect="1"/>
          </p:cNvGraphicFramePr>
          <p:nvPr/>
        </p:nvGraphicFramePr>
        <p:xfrm>
          <a:off x="1889125" y="2216150"/>
          <a:ext cx="1371600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2" name="Equation" r:id="rId7" imgW="1041120" imgH="291960" progId="Equation.3">
                  <p:embed/>
                </p:oleObj>
              </mc:Choice>
              <mc:Fallback>
                <p:oleObj name="Equation" r:id="rId7" imgW="1041120" imgH="291960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89125" y="2216150"/>
                        <a:ext cx="1371600" cy="384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rgbClr val="FF0000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86" name="Text Box 20"/>
          <p:cNvSpPr txBox="1">
            <a:spLocks noChangeArrowheads="1"/>
          </p:cNvSpPr>
          <p:nvPr/>
        </p:nvSpPr>
        <p:spPr bwMode="auto">
          <a:xfrm>
            <a:off x="1676400" y="2513013"/>
            <a:ext cx="311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tr-TR" sz="2000"/>
              <a:t>x</a:t>
            </a:r>
          </a:p>
          <a:p>
            <a:pPr algn="l"/>
            <a:r>
              <a:rPr lang="tr-TR" sz="2000"/>
              <a:t>x</a:t>
            </a:r>
            <a:endParaRPr lang="en-US" sz="2000"/>
          </a:p>
        </p:txBody>
      </p:sp>
      <p:sp>
        <p:nvSpPr>
          <p:cNvPr id="7187" name="Text Box 21"/>
          <p:cNvSpPr txBox="1">
            <a:spLocks noChangeArrowheads="1"/>
          </p:cNvSpPr>
          <p:nvPr/>
        </p:nvSpPr>
        <p:spPr bwMode="auto">
          <a:xfrm>
            <a:off x="3067050" y="2528888"/>
            <a:ext cx="4540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tr-TR" sz="2000"/>
              <a:t>+2</a:t>
            </a:r>
          </a:p>
          <a:p>
            <a:pPr algn="l"/>
            <a:r>
              <a:rPr lang="tr-TR" sz="2000"/>
              <a:t>+1</a:t>
            </a:r>
            <a:endParaRPr lang="en-US" sz="2000"/>
          </a:p>
        </p:txBody>
      </p:sp>
      <p:sp>
        <p:nvSpPr>
          <p:cNvPr id="7188" name="AutoShape 22"/>
          <p:cNvSpPr>
            <a:spLocks noChangeArrowheads="1"/>
          </p:cNvSpPr>
          <p:nvPr/>
        </p:nvSpPr>
        <p:spPr bwMode="auto">
          <a:xfrm>
            <a:off x="4114800" y="2425700"/>
            <a:ext cx="304800" cy="304800"/>
          </a:xfrm>
          <a:prstGeom prst="star4">
            <a:avLst>
              <a:gd name="adj" fmla="val 12500"/>
            </a:avLst>
          </a:prstGeom>
          <a:solidFill>
            <a:srgbClr val="0000CC"/>
          </a:solidFill>
          <a:ln w="25400">
            <a:solidFill>
              <a:srgbClr val="FF00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endParaRPr lang="tr-TR"/>
          </a:p>
        </p:txBody>
      </p:sp>
      <p:sp>
        <p:nvSpPr>
          <p:cNvPr id="7189" name="Text Box 24"/>
          <p:cNvSpPr txBox="1">
            <a:spLocks noChangeArrowheads="1"/>
          </p:cNvSpPr>
          <p:nvPr/>
        </p:nvSpPr>
        <p:spPr bwMode="auto">
          <a:xfrm>
            <a:off x="4479925" y="2347913"/>
            <a:ext cx="3657600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tr-TR" sz="1800"/>
              <a:t>Son terimi öyle çarpanlara ayıralım ki</a:t>
            </a:r>
          </a:p>
          <a:p>
            <a:pPr algn="l"/>
            <a:r>
              <a:rPr lang="tr-TR" sz="1800"/>
              <a:t>bu iki çarpanın toplamı orta terimin </a:t>
            </a:r>
          </a:p>
          <a:p>
            <a:pPr algn="l"/>
            <a:r>
              <a:rPr lang="tr-TR" sz="1800"/>
              <a:t>kat sayısını versin</a:t>
            </a:r>
            <a:endParaRPr lang="en-US" sz="1800"/>
          </a:p>
        </p:txBody>
      </p:sp>
      <p:sp>
        <p:nvSpPr>
          <p:cNvPr id="7190" name="Text Box 25"/>
          <p:cNvSpPr txBox="1">
            <a:spLocks noChangeArrowheads="1"/>
          </p:cNvSpPr>
          <p:nvPr/>
        </p:nvSpPr>
        <p:spPr bwMode="auto">
          <a:xfrm>
            <a:off x="1638300" y="3346450"/>
            <a:ext cx="7499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tr-TR"/>
              <a:t>İlk terimin çarpanlarıyla son terimin çarpanlarını toplayalım</a:t>
            </a:r>
            <a:endParaRPr lang="en-US"/>
          </a:p>
        </p:txBody>
      </p:sp>
      <p:graphicFrame>
        <p:nvGraphicFramePr>
          <p:cNvPr id="7173" name="Object 27"/>
          <p:cNvGraphicFramePr>
            <a:graphicFrameLocks noChangeAspect="1"/>
          </p:cNvGraphicFramePr>
          <p:nvPr/>
        </p:nvGraphicFramePr>
        <p:xfrm>
          <a:off x="2019300" y="3662363"/>
          <a:ext cx="1371600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3" name="Equation" r:id="rId9" imgW="1041120" imgH="291960" progId="Equation.3">
                  <p:embed/>
                </p:oleObj>
              </mc:Choice>
              <mc:Fallback>
                <p:oleObj name="Equation" r:id="rId9" imgW="1041120" imgH="291960" progId="Equation.3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19300" y="3662363"/>
                        <a:ext cx="1371600" cy="384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rgbClr val="FF0000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91" name="Text Box 28"/>
          <p:cNvSpPr txBox="1">
            <a:spLocks noChangeArrowheads="1"/>
          </p:cNvSpPr>
          <p:nvPr/>
        </p:nvSpPr>
        <p:spPr bwMode="auto">
          <a:xfrm>
            <a:off x="1806575" y="3959225"/>
            <a:ext cx="311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tr-TR" sz="2000"/>
              <a:t>x</a:t>
            </a:r>
          </a:p>
          <a:p>
            <a:pPr algn="l"/>
            <a:r>
              <a:rPr lang="tr-TR" sz="2000"/>
              <a:t>x</a:t>
            </a:r>
            <a:endParaRPr lang="en-US" sz="2000"/>
          </a:p>
        </p:txBody>
      </p:sp>
      <p:sp>
        <p:nvSpPr>
          <p:cNvPr id="7192" name="Text Box 29"/>
          <p:cNvSpPr txBox="1">
            <a:spLocks noChangeArrowheads="1"/>
          </p:cNvSpPr>
          <p:nvPr/>
        </p:nvSpPr>
        <p:spPr bwMode="auto">
          <a:xfrm>
            <a:off x="3197225" y="3975100"/>
            <a:ext cx="4540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tr-TR" sz="2000"/>
              <a:t>+2</a:t>
            </a:r>
          </a:p>
          <a:p>
            <a:pPr algn="l"/>
            <a:r>
              <a:rPr lang="tr-TR" sz="2000"/>
              <a:t>+1</a:t>
            </a:r>
            <a:endParaRPr lang="en-US" sz="2000"/>
          </a:p>
        </p:txBody>
      </p:sp>
      <p:sp>
        <p:nvSpPr>
          <p:cNvPr id="7193" name="Line 31"/>
          <p:cNvSpPr>
            <a:spLocks noChangeShapeType="1"/>
          </p:cNvSpPr>
          <p:nvPr/>
        </p:nvSpPr>
        <p:spPr bwMode="auto">
          <a:xfrm>
            <a:off x="2111375" y="4219575"/>
            <a:ext cx="10668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7194" name="Line 32"/>
          <p:cNvSpPr>
            <a:spLocks noChangeShapeType="1"/>
          </p:cNvSpPr>
          <p:nvPr/>
        </p:nvSpPr>
        <p:spPr bwMode="auto">
          <a:xfrm>
            <a:off x="2111375" y="4524375"/>
            <a:ext cx="10668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7195" name="Text Box 33"/>
          <p:cNvSpPr txBox="1">
            <a:spLocks noChangeArrowheads="1"/>
          </p:cNvSpPr>
          <p:nvPr/>
        </p:nvSpPr>
        <p:spPr bwMode="auto">
          <a:xfrm>
            <a:off x="2416175" y="4143375"/>
            <a:ext cx="35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tr-TR" b="1"/>
              <a:t>+</a:t>
            </a:r>
            <a:endParaRPr lang="en-US" b="1"/>
          </a:p>
        </p:txBody>
      </p:sp>
      <p:sp>
        <p:nvSpPr>
          <p:cNvPr id="7196" name="AutoShape 34"/>
          <p:cNvSpPr>
            <a:spLocks/>
          </p:cNvSpPr>
          <p:nvPr/>
        </p:nvSpPr>
        <p:spPr bwMode="auto">
          <a:xfrm>
            <a:off x="3711575" y="4067175"/>
            <a:ext cx="152400" cy="533400"/>
          </a:xfrm>
          <a:prstGeom prst="rightBrace">
            <a:avLst>
              <a:gd name="adj1" fmla="val 29167"/>
              <a:gd name="adj2" fmla="val 50000"/>
            </a:avLst>
          </a:prstGeom>
          <a:noFill/>
          <a:ln w="25400">
            <a:solidFill>
              <a:srgbClr val="0033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0" hangingPunct="0"/>
            <a:endParaRPr lang="tr-TR"/>
          </a:p>
        </p:txBody>
      </p:sp>
      <p:sp>
        <p:nvSpPr>
          <p:cNvPr id="7197" name="Text Box 35"/>
          <p:cNvSpPr txBox="1">
            <a:spLocks noChangeArrowheads="1"/>
          </p:cNvSpPr>
          <p:nvPr/>
        </p:nvSpPr>
        <p:spPr bwMode="auto">
          <a:xfrm>
            <a:off x="4092575" y="4067175"/>
            <a:ext cx="22875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tr-TR">
                <a:solidFill>
                  <a:srgbClr val="0000CC"/>
                </a:solidFill>
              </a:rPr>
              <a:t>(x + 2) </a:t>
            </a:r>
            <a:r>
              <a:rPr lang="tr-TR"/>
              <a:t>ve</a:t>
            </a:r>
            <a:r>
              <a:rPr lang="tr-TR">
                <a:solidFill>
                  <a:srgbClr val="0000CC"/>
                </a:solidFill>
              </a:rPr>
              <a:t> (x + 1)</a:t>
            </a:r>
            <a:endParaRPr lang="en-US">
              <a:solidFill>
                <a:srgbClr val="0000CC"/>
              </a:solidFill>
            </a:endParaRPr>
          </a:p>
        </p:txBody>
      </p:sp>
      <p:graphicFrame>
        <p:nvGraphicFramePr>
          <p:cNvPr id="7174" name="Object 36"/>
          <p:cNvGraphicFramePr>
            <a:graphicFrameLocks noChangeAspect="1"/>
          </p:cNvGraphicFramePr>
          <p:nvPr/>
        </p:nvGraphicFramePr>
        <p:xfrm>
          <a:off x="1730375" y="4673600"/>
          <a:ext cx="1371600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4" name="Equation" r:id="rId11" imgW="1041120" imgH="291960" progId="Equation.3">
                  <p:embed/>
                </p:oleObj>
              </mc:Choice>
              <mc:Fallback>
                <p:oleObj name="Equation" r:id="rId11" imgW="1041120" imgH="291960" progId="Equation.3">
                  <p:embed/>
                  <p:pic>
                    <p:nvPicPr>
                      <p:cNvPr id="0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0375" y="4673600"/>
                        <a:ext cx="1371600" cy="384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rgbClr val="FF0000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98" name="Text Box 37"/>
          <p:cNvSpPr txBox="1">
            <a:spLocks noChangeArrowheads="1"/>
          </p:cNvSpPr>
          <p:nvPr/>
        </p:nvSpPr>
        <p:spPr bwMode="auto">
          <a:xfrm>
            <a:off x="3178175" y="4687888"/>
            <a:ext cx="57943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tr-TR"/>
              <a:t>ifadesi bu iki ifadenin çarpımı şeklinde yazılır</a:t>
            </a:r>
            <a:endParaRPr lang="en-US"/>
          </a:p>
        </p:txBody>
      </p:sp>
      <p:graphicFrame>
        <p:nvGraphicFramePr>
          <p:cNvPr id="7175" name="Object 38"/>
          <p:cNvGraphicFramePr>
            <a:graphicFrameLocks noChangeAspect="1"/>
          </p:cNvGraphicFramePr>
          <p:nvPr/>
        </p:nvGraphicFramePr>
        <p:xfrm>
          <a:off x="2339975" y="5210175"/>
          <a:ext cx="1371600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5" name="Equation" r:id="rId13" imgW="1041120" imgH="291960" progId="Equation.3">
                  <p:embed/>
                </p:oleObj>
              </mc:Choice>
              <mc:Fallback>
                <p:oleObj name="Equation" r:id="rId13" imgW="1041120" imgH="291960" progId="Equation.3">
                  <p:embed/>
                  <p:pic>
                    <p:nvPicPr>
                      <p:cNvPr id="0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975" y="5210175"/>
                        <a:ext cx="1371600" cy="384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rgbClr val="FF0000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99" name="Text Box 39"/>
          <p:cNvSpPr txBox="1">
            <a:spLocks noChangeArrowheads="1"/>
          </p:cNvSpPr>
          <p:nvPr/>
        </p:nvSpPr>
        <p:spPr bwMode="auto">
          <a:xfrm>
            <a:off x="3709988" y="5222875"/>
            <a:ext cx="2012950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tr-TR" sz="2200" b="1">
                <a:solidFill>
                  <a:srgbClr val="0000CC"/>
                </a:solidFill>
              </a:rPr>
              <a:t>= (x + 2).(x + 1</a:t>
            </a:r>
            <a:r>
              <a:rPr lang="tr-TR" sz="2200">
                <a:solidFill>
                  <a:srgbClr val="0000CC"/>
                </a:solidFill>
              </a:rPr>
              <a:t>)</a:t>
            </a:r>
            <a:endParaRPr lang="en-US" sz="2200">
              <a:solidFill>
                <a:srgbClr val="0000CC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çarpanlara ayırma">
  <a:themeElements>
    <a:clrScheme name="Gündönümü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Gündönümü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ündönümü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çarpanlara ayırma</Template>
  <TotalTime>2</TotalTime>
  <Words>622</Words>
  <Application>Microsoft Office PowerPoint</Application>
  <PresentationFormat>Ekran Gösterisi (4:3)</PresentationFormat>
  <Paragraphs>142</Paragraphs>
  <Slides>13</Slides>
  <Notes>2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Katıştırılmış OLE Hizmet Programları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20" baseType="lpstr">
      <vt:lpstr>Times New Roman</vt:lpstr>
      <vt:lpstr>Arial</vt:lpstr>
      <vt:lpstr>Gill Sans MT</vt:lpstr>
      <vt:lpstr>Wingdings 2</vt:lpstr>
      <vt:lpstr>Verdana</vt:lpstr>
      <vt:lpstr>çarpanlara ayırma</vt:lpstr>
      <vt:lpstr>Equation</vt:lpstr>
      <vt:lpstr>ÇARPANLARA AYIRMA</vt:lpstr>
      <vt:lpstr>BİR SAYIYI ASAL ÇARPANLARININ ÇARPIMI OLARAK YAZMA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ÇARPANLARA AYIRMA</dc:title>
  <dc:creator>MAT_RAG</dc:creator>
  <cp:lastModifiedBy>Burçin Bekler</cp:lastModifiedBy>
  <cp:revision>2</cp:revision>
  <dcterms:created xsi:type="dcterms:W3CDTF">2013-03-10T10:26:27Z</dcterms:created>
  <dcterms:modified xsi:type="dcterms:W3CDTF">2014-02-14T11:16:07Z</dcterms:modified>
</cp:coreProperties>
</file>