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2" r:id="rId3"/>
    <p:sldId id="258" r:id="rId4"/>
    <p:sldId id="259" r:id="rId5"/>
    <p:sldId id="260" r:id="rId6"/>
    <p:sldId id="275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6" r:id="rId16"/>
    <p:sldId id="267" r:id="rId17"/>
    <p:sldId id="274" r:id="rId18"/>
    <p:sldId id="268" r:id="rId19"/>
    <p:sldId id="269" r:id="rId20"/>
    <p:sldId id="270" r:id="rId21"/>
    <p:sldId id="27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C27E-899E-4C07-9383-37A33599485A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C4DEB-7CA5-4708-A2E2-E976733EE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87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2493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BE3EB6-DDE2-4108-88D2-0FDF66711D77}" type="slidenum">
              <a:rPr lang="tr-TR" smtClean="0"/>
              <a:pPr eaLnBrk="1" hangingPunct="1"/>
              <a:t>5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39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7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79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2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05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0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6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6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7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15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306A-D322-4991-BC9F-5084836A616C}" type="datetimeFigureOut">
              <a:rPr lang="tr-TR" smtClean="0"/>
              <a:t>15.2.2014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176C-D4C1-4207-AC05-ED59556C75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6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>
            <a:spLocks noChangeArrowheads="1"/>
          </p:cNvSpPr>
          <p:nvPr/>
        </p:nvSpPr>
        <p:spPr bwMode="auto">
          <a:xfrm>
            <a:off x="2123728" y="260648"/>
            <a:ext cx="4599529" cy="2800767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altLang="zh-CN" sz="8800" dirty="0">
                <a:solidFill>
                  <a:srgbClr val="FF0000"/>
                </a:solidFill>
              </a:rPr>
              <a:t>OLASILIK </a:t>
            </a:r>
            <a:endParaRPr lang="tr-TR" altLang="zh-CN" sz="8800" dirty="0" smtClean="0">
              <a:solidFill>
                <a:srgbClr val="FF0000"/>
              </a:solidFill>
            </a:endParaRPr>
          </a:p>
          <a:p>
            <a:pPr algn="ctr"/>
            <a:r>
              <a:rPr lang="tr-TR" altLang="zh-CN" sz="8800" dirty="0" smtClean="0">
                <a:solidFill>
                  <a:srgbClr val="FF0000"/>
                </a:solidFill>
              </a:rPr>
              <a:t>ÇEŞİTLERİ</a:t>
            </a:r>
            <a:endParaRPr lang="tr-TR" sz="8800" dirty="0"/>
          </a:p>
        </p:txBody>
      </p:sp>
      <p:sp>
        <p:nvSpPr>
          <p:cNvPr id="105475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F2C79F-A70C-436A-82F8-3BDF7A978C6C}" type="slidenum">
              <a:rPr lang="tr-TR" b="0" smtClean="0"/>
              <a:pPr eaLnBrk="1" hangingPunct="1"/>
              <a:t>1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4170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4BEB62-D09E-4AC5-ADA3-337EDB3A970C}" type="slidenum">
              <a:rPr lang="tr-TR" b="0" smtClean="0"/>
              <a:pPr eaLnBrk="1" hangingPunct="1"/>
              <a:t>10</a:t>
            </a:fld>
            <a:endParaRPr lang="tr-TR" b="0" smtClean="0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79388" y="188913"/>
            <a:ext cx="8713787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ÖRNEK-4) </a:t>
            </a:r>
            <a:r>
              <a:rPr lang="tr-TR" sz="2000" b="1" dirty="0"/>
              <a:t>Hilesiz bir zarın  20 kez atılması deneyinde alınana sonuçlar aşağıdaki tabloda verilmiştir. Buna göre bu zar atıldığında 5 gelme olasılığı kaçtır? 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832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7368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796502"/>
              </p:ext>
            </p:extLst>
          </p:nvPr>
        </p:nvGraphicFramePr>
        <p:xfrm>
          <a:off x="4943130" y="3997737"/>
          <a:ext cx="14684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Denklem" r:id="rId5" imgW="634725" imgH="393529" progId="Equation.3">
                  <p:embed/>
                </p:oleObj>
              </mc:Choice>
              <mc:Fallback>
                <p:oleObj name="Denklem" r:id="rId5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130" y="3997737"/>
                        <a:ext cx="14684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15928" y="1023143"/>
            <a:ext cx="1088320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7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8713787" cy="20313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ÖRNEK–5):</a:t>
            </a:r>
            <a:r>
              <a:rPr lang="tr-TR" altLang="zh-CN" dirty="0" smtClean="0"/>
              <a:t> </a:t>
            </a:r>
            <a:r>
              <a:rPr lang="tr-TR" altLang="zh-CN" dirty="0"/>
              <a:t>Ali, Veli, Selin bir zarı havaya atarak üst yüzüne çift sayı veya tek sayı gelme olasılığını bulmak istiyor. Buna göre, 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a)Ali zarı 20 defa atıyor. Zarın üst yüzüne 5 defa çift sayı ve 15 defa tek sayı geliyor. Ali’nin deneyindeki çift sayı gelme olasılığı kaçtır?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a)0,20    </a:t>
            </a:r>
            <a:r>
              <a:rPr lang="tr-TR" altLang="zh-CN" dirty="0"/>
              <a:t>		  </a:t>
            </a:r>
            <a:r>
              <a:rPr lang="tr-TR" altLang="zh-CN" dirty="0" smtClean="0"/>
              <a:t>b)0,15     </a:t>
            </a:r>
            <a:r>
              <a:rPr lang="tr-TR" altLang="zh-CN" dirty="0"/>
              <a:t>	</a:t>
            </a:r>
            <a:r>
              <a:rPr lang="tr-TR" altLang="zh-CN" dirty="0" smtClean="0"/>
              <a:t> c)0,35    </a:t>
            </a:r>
            <a:r>
              <a:rPr lang="tr-TR" altLang="zh-CN" dirty="0"/>
              <a:t>	</a:t>
            </a:r>
            <a:r>
              <a:rPr lang="tr-TR" altLang="zh-CN" dirty="0" smtClean="0"/>
              <a:t>d)0,25</a:t>
            </a:r>
            <a:endParaRPr lang="tr-TR" altLang="zh-CN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228184" y="1772815"/>
            <a:ext cx="1584176" cy="45884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3573463"/>
            <a:ext cx="8642350" cy="201771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ÖRNEK–6):</a:t>
            </a:r>
            <a:r>
              <a:rPr lang="tr-TR" altLang="zh-CN" dirty="0" smtClean="0"/>
              <a:t> </a:t>
            </a:r>
            <a:r>
              <a:rPr lang="tr-TR" altLang="zh-CN" dirty="0"/>
              <a:t>Ali, Veli, Selin bir zarı havaya atarak üst yüzüne çift sayı veya tek sayı gelme olasılığını bulmak istiyor. Buna göre, 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b) Ali zarı 20 defa atıyor. Zarın üst yüzüne 5 defa çift sayı ve 15 defa tek sayı geliyor. Ali’nin deneyindeki tek sayı gelme olasılığı kaçtır?		</a:t>
            </a:r>
          </a:p>
          <a:p>
            <a:pPr eaLnBrk="1" hangingPunct="1"/>
            <a:r>
              <a:rPr lang="tr-TR" altLang="zh-CN" dirty="0"/>
              <a:t>		</a:t>
            </a:r>
          </a:p>
          <a:p>
            <a:pPr eaLnBrk="1" hangingPunct="1"/>
            <a:r>
              <a:rPr lang="tr-TR" altLang="zh-CN" dirty="0"/>
              <a:t>	a)0,45     	 b)0,35  		   c)0,75 		   d)0,25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826000" y="5049838"/>
            <a:ext cx="1185863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9577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177BFA-8170-40C7-87BC-D0882A046FD0}" type="slidenum">
              <a:rPr lang="tr-TR" b="0" smtClean="0"/>
              <a:pPr eaLnBrk="1" hangingPunct="1"/>
              <a:t>11</a:t>
            </a:fld>
            <a:endParaRPr lang="tr-TR" b="0" smtClean="0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00051"/>
              </p:ext>
            </p:extLst>
          </p:nvPr>
        </p:nvGraphicFramePr>
        <p:xfrm>
          <a:off x="2411760" y="2420888"/>
          <a:ext cx="3403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Denklem" r:id="rId3" imgW="1473120" imgH="393480" progId="Equation.3">
                  <p:embed/>
                </p:oleObj>
              </mc:Choice>
              <mc:Fallback>
                <p:oleObj name="Denklem" r:id="rId3" imgW="1473120" imgH="393480" progId="Equation.3">
                  <p:embed/>
                  <p:pic>
                    <p:nvPicPr>
                      <p:cNvPr id="0" name="Nesn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420888"/>
                        <a:ext cx="3403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223770"/>
              </p:ext>
            </p:extLst>
          </p:nvPr>
        </p:nvGraphicFramePr>
        <p:xfrm>
          <a:off x="1835696" y="5772944"/>
          <a:ext cx="3403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Denklem" r:id="rId5" imgW="1473120" imgH="393480" progId="Equation.3">
                  <p:embed/>
                </p:oleObj>
              </mc:Choice>
              <mc:Fallback>
                <p:oleObj name="Denklem" r:id="rId5" imgW="1473120" imgH="393480" progId="Equation.3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772944"/>
                        <a:ext cx="3403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9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58374" grpId="0" animBg="1"/>
      <p:bldP spid="17412" grpId="0" animBg="1"/>
      <p:bldP spid="583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1438" y="188913"/>
            <a:ext cx="8893175" cy="11938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ÖRNEK–7):</a:t>
            </a:r>
            <a:r>
              <a:rPr lang="tr-TR" altLang="zh-CN" dirty="0" smtClean="0"/>
              <a:t> </a:t>
            </a:r>
            <a:r>
              <a:rPr lang="tr-TR" altLang="zh-CN" dirty="0"/>
              <a:t>Bir okul kantinin de saat 12.30 ile 13.45 arasında 250 hamburger,200 boğaca,40 tost ve 60 simit satılmıştır. Kantinde satılan bir ürünün simit olma deneysel olasılığı kaçtır?    </a:t>
            </a:r>
          </a:p>
          <a:p>
            <a:pPr eaLnBrk="1" hangingPunct="1"/>
            <a:r>
              <a:rPr lang="tr-TR" altLang="zh-CN" dirty="0"/>
              <a:t>		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601788"/>
            <a:ext cx="273526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5485" y="3625850"/>
            <a:ext cx="8894763" cy="11938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ÖRNEK–8):</a:t>
            </a:r>
            <a:r>
              <a:rPr lang="tr-TR" altLang="zh-CN" dirty="0" smtClean="0"/>
              <a:t> </a:t>
            </a:r>
            <a:r>
              <a:rPr lang="tr-TR" altLang="zh-CN" dirty="0"/>
              <a:t>Ali bir parayı 42 kez atıyor ve deneysel olarak tura gelme olasılığını 1/3 buluyor. Buna göre, Ali’nin yaptığı deneyde kaç kez yazı gelmiştir?</a:t>
            </a:r>
          </a:p>
          <a:p>
            <a:pPr eaLnBrk="1" hangingPunct="1"/>
            <a:r>
              <a:rPr lang="tr-TR" altLang="zh-CN" dirty="0"/>
              <a:t>		</a:t>
            </a:r>
          </a:p>
          <a:p>
            <a:pPr eaLnBrk="1" hangingPunct="1"/>
            <a:r>
              <a:rPr lang="tr-TR" altLang="zh-CN" dirty="0"/>
              <a:t>	a)14     		b)18     		c)21   		d)28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3370263" y="1601788"/>
            <a:ext cx="719137" cy="620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228184" y="4365104"/>
            <a:ext cx="1295400" cy="48030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060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6E83B1-DC74-4064-82AD-E6B2F858C32D}" type="slidenum">
              <a:rPr lang="tr-TR" b="0" smtClean="0"/>
              <a:pPr eaLnBrk="1" hangingPunct="1"/>
              <a:t>12</a:t>
            </a:fld>
            <a:endParaRPr lang="tr-TR" b="0" dirty="0" smtClean="0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833352"/>
              </p:ext>
            </p:extLst>
          </p:nvPr>
        </p:nvGraphicFramePr>
        <p:xfrm>
          <a:off x="925513" y="2420938"/>
          <a:ext cx="64817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Denklem" r:id="rId4" imgW="2806560" imgH="393480" progId="Equation.3">
                  <p:embed/>
                </p:oleObj>
              </mc:Choice>
              <mc:Fallback>
                <p:oleObj name="Denklem" r:id="rId4" imgW="2806560" imgH="393480" progId="Equation.3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2420938"/>
                        <a:ext cx="64817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247479"/>
              </p:ext>
            </p:extLst>
          </p:nvPr>
        </p:nvGraphicFramePr>
        <p:xfrm>
          <a:off x="733937" y="4979988"/>
          <a:ext cx="48418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Denklem" r:id="rId6" imgW="2095200" imgH="660240" progId="Equation.3">
                  <p:embed/>
                </p:oleObj>
              </mc:Choice>
              <mc:Fallback>
                <p:oleObj name="Denklem" r:id="rId6" imgW="2095200" imgH="660240" progId="Equation.3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37" y="4979988"/>
                        <a:ext cx="48418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6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20" grpId="0" animBg="1"/>
      <p:bldP spid="43021" grpId="0" animBg="1"/>
      <p:bldP spid="430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13787" cy="11938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ÖRNEK–9):</a:t>
            </a:r>
            <a:r>
              <a:rPr lang="tr-TR" altLang="zh-CN" dirty="0" smtClean="0"/>
              <a:t> </a:t>
            </a:r>
            <a:r>
              <a:rPr lang="tr-TR" altLang="zh-CN" dirty="0"/>
              <a:t>Adana’dan Hatay’a 400 mavi ,50 kırmızı,430 yeşil ve 120 sarı renkli araba </a:t>
            </a:r>
            <a:r>
              <a:rPr lang="tr-TR" altLang="zh-CN" dirty="0" err="1"/>
              <a:t>geçiyor.İlk</a:t>
            </a:r>
            <a:r>
              <a:rPr lang="tr-TR" altLang="zh-CN" dirty="0"/>
              <a:t> 1000 arabanın renklerini not alan bir kişi 1001.aracın kırmızı olma olasılığını deneysel olarak bulmak </a:t>
            </a:r>
            <a:r>
              <a:rPr lang="tr-TR" altLang="zh-CN" dirty="0" err="1"/>
              <a:t>istiyor.Bu</a:t>
            </a:r>
            <a:r>
              <a:rPr lang="tr-TR" altLang="zh-CN" dirty="0"/>
              <a:t> 1001.aracın kırmızı olma olasılığı deneysel olarak kaçtır? 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57338"/>
            <a:ext cx="395977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484438" y="1484314"/>
            <a:ext cx="1007442" cy="7794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9388" y="3284538"/>
            <a:ext cx="8713787" cy="91916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ÖRNEK–10):</a:t>
            </a:r>
            <a:r>
              <a:rPr lang="tr-TR" altLang="zh-CN" dirty="0" smtClean="0"/>
              <a:t> </a:t>
            </a:r>
            <a:r>
              <a:rPr lang="tr-TR" altLang="zh-CN" dirty="0"/>
              <a:t>Bir gişeden geçen 100 aracın markalarını not </a:t>
            </a:r>
            <a:r>
              <a:rPr lang="tr-TR" altLang="zh-CN" dirty="0" smtClean="0"/>
              <a:t>alan bir </a:t>
            </a:r>
            <a:r>
              <a:rPr lang="tr-TR" altLang="zh-CN" dirty="0"/>
              <a:t>kişi 101.aracın otomobil olma olasılığını deneysel olarak bulmak </a:t>
            </a:r>
            <a:r>
              <a:rPr lang="tr-TR" altLang="zh-CN" dirty="0" smtClean="0"/>
              <a:t>istiyor. Yanda </a:t>
            </a:r>
            <a:r>
              <a:rPr lang="tr-TR" altLang="zh-CN" dirty="0"/>
              <a:t>verilen tabloya göre,101.aracın otomobil olma olasılığı deneysel olarak kaçtır?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1605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37063"/>
            <a:ext cx="3981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6300788" y="4292600"/>
            <a:ext cx="865187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1628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57D092-6376-4A0F-94A6-97A51587B7B8}" type="slidenum">
              <a:rPr lang="tr-TR" b="0" smtClean="0"/>
              <a:pPr eaLnBrk="1" hangingPunct="1"/>
              <a:t>13</a:t>
            </a:fld>
            <a:endParaRPr lang="tr-TR" b="0" smtClean="0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59048"/>
              </p:ext>
            </p:extLst>
          </p:nvPr>
        </p:nvGraphicFramePr>
        <p:xfrm>
          <a:off x="3432243" y="2420888"/>
          <a:ext cx="2435901" cy="70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Denklem" r:id="rId6" imgW="1358640" imgH="393480" progId="Equation.3">
                  <p:embed/>
                </p:oleObj>
              </mc:Choice>
              <mc:Fallback>
                <p:oleObj name="Denklem" r:id="rId6" imgW="1358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2243" y="2420888"/>
                        <a:ext cx="2435901" cy="705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48876"/>
              </p:ext>
            </p:extLst>
          </p:nvPr>
        </p:nvGraphicFramePr>
        <p:xfrm>
          <a:off x="3525355" y="5426964"/>
          <a:ext cx="21605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Denklem" r:id="rId8" imgW="1206360" imgH="393480" progId="Equation.3">
                  <p:embed/>
                </p:oleObj>
              </mc:Choice>
              <mc:Fallback>
                <p:oleObj name="Denklem" r:id="rId8" imgW="1206360" imgH="393480" progId="Equation.3">
                  <p:embed/>
                  <p:pic>
                    <p:nvPicPr>
                      <p:cNvPr id="0" name="Nesn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355" y="5426964"/>
                        <a:ext cx="2160588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4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59399" grpId="0" animBg="1"/>
      <p:bldP spid="18441" grpId="0" animBg="1"/>
      <p:bldP spid="594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79388" y="188913"/>
            <a:ext cx="8713787" cy="3139321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ÖRNEK–11):</a:t>
            </a:r>
            <a:r>
              <a:rPr lang="tr-TR" altLang="zh-CN" dirty="0"/>
              <a:t>Ayşe bir deney yapmak istiyor. Bir zarı 10 defa,35 defa,780 defa ve 1000 defa atıp sonuçlarını not alıyor. Bu deneylerin hangisinde zarın üst yüzüne 3 gelme olasılığı teorik olasılığa daha yakındır? 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	a)10 defa atılan deneyde </a:t>
            </a:r>
            <a:endParaRPr lang="tr-TR" altLang="zh-CN" dirty="0" smtClean="0"/>
          </a:p>
          <a:p>
            <a:pPr eaLnBrk="1" hangingPunct="1"/>
            <a:r>
              <a:rPr lang="tr-TR" altLang="zh-CN" dirty="0" smtClean="0"/>
              <a:t>       </a:t>
            </a:r>
          </a:p>
          <a:p>
            <a:pPr eaLnBrk="1" hangingPunct="1"/>
            <a:r>
              <a:rPr lang="tr-TR" altLang="zh-CN" dirty="0" smtClean="0"/>
              <a:t>	b)35 </a:t>
            </a:r>
            <a:r>
              <a:rPr lang="tr-TR" altLang="zh-CN" dirty="0"/>
              <a:t>defa atılan deneyde  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	c)780 defa atılan deneyde   </a:t>
            </a:r>
            <a:endParaRPr lang="tr-TR" altLang="zh-CN" dirty="0" smtClean="0"/>
          </a:p>
          <a:p>
            <a:pPr eaLnBrk="1" hangingPunct="1"/>
            <a:r>
              <a:rPr lang="tr-TR" altLang="zh-CN" dirty="0" smtClean="0"/>
              <a:t>   </a:t>
            </a:r>
          </a:p>
          <a:p>
            <a:pPr eaLnBrk="1" hangingPunct="1"/>
            <a:r>
              <a:rPr lang="tr-TR" altLang="zh-CN" dirty="0" smtClean="0"/>
              <a:t>	d)1000 </a:t>
            </a:r>
            <a:r>
              <a:rPr lang="tr-TR" altLang="zh-CN" dirty="0"/>
              <a:t>defa atılan deneyde 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035050" y="2867938"/>
            <a:ext cx="3168650" cy="433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45122" y="5301208"/>
            <a:ext cx="8713787" cy="830997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sz="2400">
                <a:solidFill>
                  <a:srgbClr val="FF0000"/>
                </a:solidFill>
              </a:rPr>
              <a:t>AÇIKLAMA:</a:t>
            </a:r>
            <a:r>
              <a:rPr lang="tr-TR" altLang="zh-CN" sz="2400"/>
              <a:t>  Deneysel olasılıktaki deneme sayısı arttıkça deneysel olasılık değeri ,teorik olasılık değerine yaklaşır.</a:t>
            </a:r>
          </a:p>
        </p:txBody>
      </p:sp>
    </p:spTree>
    <p:extLst>
      <p:ext uri="{BB962C8B-B14F-4D97-AF65-F5344CB8AC3E}">
        <p14:creationId xmlns:p14="http://schemas.microsoft.com/office/powerpoint/2010/main" val="38575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412"/>
            <a:ext cx="7300778" cy="60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27584" y="5662340"/>
            <a:ext cx="4782372" cy="6491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2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CB4410-718E-45D6-89E2-C2F55D8C917F}" type="slidenum">
              <a:rPr lang="tr-TR" b="0" smtClean="0"/>
              <a:pPr eaLnBrk="1" hangingPunct="1"/>
              <a:t>16</a:t>
            </a:fld>
            <a:endParaRPr lang="tr-TR" b="0" smtClean="0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215106" y="228600"/>
            <a:ext cx="8713787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ÖRNEK-12) </a:t>
            </a:r>
            <a:r>
              <a:rPr lang="tr-TR" sz="2000" b="1" dirty="0"/>
              <a:t>Bir madeni para 100 defa havaya atılıyor.45 defa tura ve 55 defa yazı geliyor. Buna göre; Tura gelmesi olasılığı nedir</a:t>
            </a:r>
            <a:r>
              <a:rPr lang="tr-TR" sz="2000" b="1" dirty="0" smtClean="0"/>
              <a:t>?</a:t>
            </a:r>
          </a:p>
          <a:p>
            <a:endParaRPr lang="tr-TR" sz="2000" b="1" dirty="0"/>
          </a:p>
          <a:p>
            <a:r>
              <a:rPr lang="tr-TR" sz="2000" b="1" dirty="0" smtClean="0"/>
              <a:t>	a) 3/10		b) 7/25		c) 9/20   		d) 11/40</a:t>
            </a:r>
            <a:endParaRPr lang="tr-TR" sz="2000" b="1" dirty="0"/>
          </a:p>
        </p:txBody>
      </p:sp>
      <p:sp>
        <p:nvSpPr>
          <p:cNvPr id="1126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12260"/>
              </p:ext>
            </p:extLst>
          </p:nvPr>
        </p:nvGraphicFramePr>
        <p:xfrm>
          <a:off x="3325167" y="2132856"/>
          <a:ext cx="19669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Denklem" r:id="rId3" imgW="1066337" imgH="393529" progId="Equation.3">
                  <p:embed/>
                </p:oleObj>
              </mc:Choice>
              <mc:Fallback>
                <p:oleObj name="Denklem" r:id="rId3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167" y="2132856"/>
                        <a:ext cx="196691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251618" y="3566919"/>
            <a:ext cx="8640762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ÖRNEK-13) </a:t>
            </a:r>
            <a:r>
              <a:rPr lang="tr-TR" sz="2000" b="1" dirty="0"/>
              <a:t>Bir madeni para 100 defa havaya atılıyor.45 defa tura ve 55 defa yazı geliyor. Buna göre; Yazı gelmesi olasılığı nedir</a:t>
            </a:r>
            <a:r>
              <a:rPr lang="tr-TR" sz="2000" b="1" dirty="0" smtClean="0"/>
              <a:t>?</a:t>
            </a:r>
          </a:p>
          <a:p>
            <a:endParaRPr lang="tr-TR" sz="2000" b="1" dirty="0"/>
          </a:p>
          <a:p>
            <a:r>
              <a:rPr lang="tr-TR" sz="2000" b="1" dirty="0" smtClean="0"/>
              <a:t>	a) 3/10		b) 2/20		c) 3/20   		d) 11/20</a:t>
            </a:r>
            <a:endParaRPr lang="tr-TR" sz="2000" b="1" dirty="0"/>
          </a:p>
        </p:txBody>
      </p:sp>
      <p:sp>
        <p:nvSpPr>
          <p:cNvPr id="11265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12859"/>
              </p:ext>
            </p:extLst>
          </p:nvPr>
        </p:nvGraphicFramePr>
        <p:xfrm>
          <a:off x="3131840" y="5517232"/>
          <a:ext cx="19272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Denklem" r:id="rId5" imgW="1066337" imgH="393529" progId="Equation.3">
                  <p:embed/>
                </p:oleObj>
              </mc:Choice>
              <mc:Fallback>
                <p:oleObj name="Denklem" r:id="rId5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517232"/>
                        <a:ext cx="1927225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571999" y="1052736"/>
            <a:ext cx="1440161" cy="5145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444208" y="4375802"/>
            <a:ext cx="1440161" cy="5145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5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7" y="188640"/>
            <a:ext cx="6316656" cy="60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51520" y="4725144"/>
            <a:ext cx="6202803" cy="14750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6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13787" cy="919162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C) ÖZNEL (ÖZEL) OLASILIK:</a:t>
            </a:r>
            <a:r>
              <a:rPr lang="tr-TR" altLang="zh-CN"/>
              <a:t> Kişilerin kendi düşüncelerine göre, karar verdikleri olasılıklara (Kişisel olasılık tahminlerine ) ÖZNEL veya ÖZEL OLASILIK denir.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2250" y="1412875"/>
            <a:ext cx="8642350" cy="452437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ÖRNEK-1) :</a:t>
            </a:r>
            <a:r>
              <a:rPr lang="tr-TR" altLang="zh-CN"/>
              <a:t> BOĞAÇHAN Dershaneden eve geldiğinde Abisini evde bulamaz. Odasının kapısında asılı olan notu okur. Yazılı notta abisinin AHMET, YUSUF, MUSTAFA, BURAK ve KAĞAN isimli arkadaşlarından herhangi birisine gittiğini öğrenir. Buna göre,</a:t>
            </a:r>
          </a:p>
          <a:p>
            <a:pPr eaLnBrk="1" hangingPunct="1"/>
            <a:endParaRPr lang="tr-TR" altLang="zh-CN"/>
          </a:p>
          <a:p>
            <a:pPr eaLnBrk="1" hangingPunct="1"/>
            <a:r>
              <a:rPr lang="tr-TR" altLang="zh-CN"/>
              <a:t>BOĞAÇHAN ile annesi arasında Şöyle bir konuşma geçer.</a:t>
            </a:r>
          </a:p>
          <a:p>
            <a:pPr eaLnBrk="1" hangingPunct="1"/>
            <a:endParaRPr lang="tr-TR" altLang="zh-CN"/>
          </a:p>
          <a:p>
            <a:pPr eaLnBrk="1" hangingPunct="1"/>
            <a:r>
              <a:rPr lang="tr-TR" altLang="zh-CN"/>
              <a:t>BOĞAÇHAN: Abim %90 Yusuf Arkadaşının yanına gitmiştir? Çünkü: Ders çalışacaklardı.</a:t>
            </a:r>
          </a:p>
          <a:p>
            <a:pPr eaLnBrk="1" hangingPunct="1"/>
            <a:endParaRPr lang="tr-TR" altLang="zh-CN"/>
          </a:p>
          <a:p>
            <a:pPr eaLnBrk="1" hangingPunct="1"/>
            <a:r>
              <a:rPr lang="tr-TR" altLang="zh-CN"/>
              <a:t>ANNE: Abin %50 Kağan arkadaşının yanına gitmiştir. Çünkü: Sabahleyin Bana basket oynayacaklarını söylemişti. Olasılık çeşidi aşağıdaki hangi seçenekte doğru olarak verilmiştir?		</a:t>
            </a:r>
          </a:p>
          <a:p>
            <a:pPr eaLnBrk="1" hangingPunct="1"/>
            <a:endParaRPr lang="tr-TR" altLang="zh-CN"/>
          </a:p>
          <a:p>
            <a:pPr eaLnBrk="1" hangingPunct="1"/>
            <a:r>
              <a:rPr lang="tr-TR" altLang="zh-CN"/>
              <a:t>	</a:t>
            </a:r>
          </a:p>
          <a:p>
            <a:pPr eaLnBrk="1" hangingPunct="1"/>
            <a:r>
              <a:rPr lang="tr-TR" altLang="zh-CN"/>
              <a:t>	a)Deneysel        b)Teorik       c)Öznel     d)Ayrık</a:t>
            </a:r>
          </a:p>
        </p:txBody>
      </p:sp>
      <p:sp>
        <p:nvSpPr>
          <p:cNvPr id="116741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A19203-B7DD-47DF-BEBE-70CDDE03FA17}" type="slidenum">
              <a:rPr lang="tr-TR" b="0" smtClean="0"/>
              <a:pPr eaLnBrk="1" hangingPunct="1"/>
              <a:t>18</a:t>
            </a:fld>
            <a:endParaRPr lang="tr-TR" b="0" smtClean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110038" y="5300663"/>
            <a:ext cx="1109662" cy="6365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1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800" y="188913"/>
            <a:ext cx="8985250" cy="20313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ÖRNEK-2) :</a:t>
            </a:r>
            <a:r>
              <a:rPr lang="tr-TR" altLang="zh-CN" dirty="0"/>
              <a:t> Bir kavanozda 12 kırmızı,18 mavi ve 10 beyaz bilye bulunmaktadır. Bu kavanozu Matematik Öğretmeni </a:t>
            </a:r>
            <a:r>
              <a:rPr lang="tr-TR" altLang="zh-CN" dirty="0" smtClean="0"/>
              <a:t>Ali Bey  </a:t>
            </a:r>
            <a:r>
              <a:rPr lang="tr-TR" altLang="zh-CN" dirty="0"/>
              <a:t>sınıfa getirip içinden bir kırmızı bilye çekme olasılığını öğrencilerine sormuştur. </a:t>
            </a:r>
            <a:endParaRPr lang="tr-TR" altLang="zh-CN" dirty="0" smtClean="0"/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AYŞE </a:t>
            </a:r>
            <a:r>
              <a:rPr lang="tr-TR" altLang="zh-CN" dirty="0"/>
              <a:t>kırmızı çıkma olasılığını 1/3</a:t>
            </a:r>
            <a:r>
              <a:rPr lang="tr-TR" altLang="zh-CN" dirty="0" smtClean="0"/>
              <a:t>,</a:t>
            </a:r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Beyza  </a:t>
            </a:r>
            <a:r>
              <a:rPr lang="tr-TR" altLang="zh-CN" dirty="0"/>
              <a:t>3/10 olarak bulmuştur. Ayşe hangi olasılık yöntemini kullanmıştır?</a:t>
            </a:r>
          </a:p>
          <a:p>
            <a:pPr eaLnBrk="1" hangingPunct="1"/>
            <a:r>
              <a:rPr lang="tr-TR" altLang="zh-CN" dirty="0"/>
              <a:t>	</a:t>
            </a:r>
          </a:p>
          <a:p>
            <a:pPr eaLnBrk="1" hangingPunct="1"/>
            <a:r>
              <a:rPr lang="tr-TR" altLang="zh-CN" dirty="0"/>
              <a:t>	a)Deneysel        b)Teorik      c)Ayrık      d) Özel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0800" y="3357563"/>
            <a:ext cx="8985250" cy="174307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ÖRNEK-3)</a:t>
            </a:r>
            <a:r>
              <a:rPr lang="tr-TR" altLang="zh-CN" dirty="0"/>
              <a:t> 25 yumurtadan bazıları çift sarılıdır</a:t>
            </a:r>
            <a:r>
              <a:rPr lang="tr-TR" altLang="zh-CN" dirty="0" smtClean="0"/>
              <a:t>.</a:t>
            </a:r>
          </a:p>
          <a:p>
            <a:pPr eaLnBrk="1" hangingPunct="1"/>
            <a:r>
              <a:rPr lang="tr-TR" altLang="zh-CN" dirty="0" smtClean="0"/>
              <a:t>Ali’ye </a:t>
            </a:r>
            <a:r>
              <a:rPr lang="tr-TR" altLang="zh-CN" dirty="0"/>
              <a:t>göre alınacak bir yumurtanın çift sarılı olma olasılığı 0,4 tür</a:t>
            </a:r>
            <a:r>
              <a:rPr lang="tr-TR" altLang="zh-CN" dirty="0" smtClean="0"/>
              <a:t>.</a:t>
            </a:r>
          </a:p>
          <a:p>
            <a:pPr eaLnBrk="1" hangingPunct="1"/>
            <a:r>
              <a:rPr lang="tr-TR" altLang="zh-CN" dirty="0" smtClean="0"/>
              <a:t>Ayşe’ye </a:t>
            </a:r>
            <a:r>
              <a:rPr lang="tr-TR" altLang="zh-CN" dirty="0"/>
              <a:t>göre alınacak bir yumurtanın çift sarılı olma olasılığı 0,6 </a:t>
            </a:r>
            <a:r>
              <a:rPr lang="tr-TR" altLang="zh-CN" dirty="0" err="1"/>
              <a:t>dır</a:t>
            </a:r>
            <a:r>
              <a:rPr lang="tr-TR" altLang="zh-CN" dirty="0" smtClean="0"/>
              <a:t>.</a:t>
            </a:r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 </a:t>
            </a:r>
            <a:r>
              <a:rPr lang="tr-TR" altLang="zh-CN" dirty="0"/>
              <a:t>Olasılık çeşidi aşağıdaki hangi seçenekte doğru olarak verilmiştir?	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	 a)Öznel          b)Teorik         c)Deneysel     d)Ayrık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932363" y="1772816"/>
            <a:ext cx="1223813" cy="4338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030288" y="4619799"/>
            <a:ext cx="1296987" cy="4808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7767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921523-3C70-4800-B548-55CA7696CB38}" type="slidenum">
              <a:rPr lang="tr-TR" b="0" smtClean="0"/>
              <a:pPr eaLnBrk="1" hangingPunct="1"/>
              <a:t>19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11007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91" grpId="0" animBg="1"/>
      <p:bldP spid="46090" grpId="0" animBg="1"/>
      <p:bldP spid="460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192688" cy="1470025"/>
          </a:xfr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BAĞIMSIZ BİR OLAYIN OLASILIĞI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4509120"/>
            <a:ext cx="8712968" cy="646331"/>
          </a:xfrm>
          <a:prstGeom prst="rect">
            <a:avLst/>
          </a:prstGeo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tr-TR" sz="3600" b="1" dirty="0" smtClean="0">
                <a:solidFill>
                  <a:srgbClr val="FF0000"/>
                </a:solidFill>
              </a:rPr>
              <a:t>BURÇİN BEKLER    </a:t>
            </a:r>
            <a:r>
              <a:rPr lang="tr-TR" sz="3600" b="1" dirty="0" smtClean="0">
                <a:solidFill>
                  <a:srgbClr val="FF0000"/>
                </a:solidFill>
              </a:rPr>
              <a:t>MATEMATİK ÖĞRETMENİ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23CD5D-48DF-488F-A9DD-888BFEB49963}" type="slidenum">
              <a:rPr lang="tr-TR" b="0" smtClean="0"/>
              <a:pPr eaLnBrk="1" hangingPunct="1"/>
              <a:t>20</a:t>
            </a:fld>
            <a:endParaRPr lang="tr-TR" b="0" smtClean="0"/>
          </a:p>
        </p:txBody>
      </p:sp>
      <p:sp>
        <p:nvSpPr>
          <p:cNvPr id="117763" name="Dikdörtgen 4"/>
          <p:cNvSpPr>
            <a:spLocks noChangeArrowheads="1"/>
          </p:cNvSpPr>
          <p:nvPr/>
        </p:nvSpPr>
        <p:spPr bwMode="auto">
          <a:xfrm>
            <a:off x="179388" y="188913"/>
            <a:ext cx="8785225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FF0000"/>
                </a:solidFill>
              </a:rPr>
              <a:t>ÖRNEK-4) </a:t>
            </a:r>
            <a:r>
              <a:rPr lang="tr-TR" sz="2000" b="1"/>
              <a:t>Bir madeni para 100 defa havaya atılıyor. Ayşe ,37 defa tura ve Sevgi, 42 defa yazı geldiğini söylüyor. Sonuç kişiden kişiye değişiyor. Öznel olasılıktır.</a:t>
            </a:r>
          </a:p>
        </p:txBody>
      </p:sp>
      <p:sp>
        <p:nvSpPr>
          <p:cNvPr id="1187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17765" name="Nesne 6"/>
          <p:cNvGraphicFramePr>
            <a:graphicFrameLocks noChangeAspect="1"/>
          </p:cNvGraphicFramePr>
          <p:nvPr/>
        </p:nvGraphicFramePr>
        <p:xfrm>
          <a:off x="795338" y="1412875"/>
          <a:ext cx="25288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Denklem" r:id="rId3" imgW="1143000" imgH="393700" progId="Equation.3">
                  <p:embed/>
                </p:oleObj>
              </mc:Choice>
              <mc:Fallback>
                <p:oleObj name="Denklem" r:id="rId3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412875"/>
                        <a:ext cx="25288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17767" name="Nesne 9"/>
          <p:cNvGraphicFramePr>
            <a:graphicFrameLocks noChangeAspect="1"/>
          </p:cNvGraphicFramePr>
          <p:nvPr/>
        </p:nvGraphicFramePr>
        <p:xfrm>
          <a:off x="4284663" y="1412875"/>
          <a:ext cx="25828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Denklem" r:id="rId5" imgW="1167893" imgH="393529" progId="Equation.3">
                  <p:embed/>
                </p:oleObj>
              </mc:Choice>
              <mc:Fallback>
                <p:oleObj name="Denklem" r:id="rId5" imgW="116789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412875"/>
                        <a:ext cx="25828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3058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192688" cy="1470025"/>
          </a:xfr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HAZIRLAYAN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4509120"/>
            <a:ext cx="8712968" cy="1631216"/>
          </a:xfrm>
          <a:prstGeom prst="rect">
            <a:avLst/>
          </a:prstGeom>
          <a:solidFill>
            <a:srgbClr val="FFCCFF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                         BURÇİN BEKLER</a:t>
            </a:r>
            <a:endParaRPr lang="tr-TR" sz="3600" b="1" dirty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                           </a:t>
            </a:r>
            <a:r>
              <a:rPr lang="tr-TR" sz="2800" b="1" dirty="0">
                <a:solidFill>
                  <a:srgbClr val="FF0000"/>
                </a:solidFill>
              </a:rPr>
              <a:t>MATEMATİK ÖĞRETMENİ</a:t>
            </a:r>
          </a:p>
          <a:p>
            <a:pPr algn="r"/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6688" y="333375"/>
            <a:ext cx="8713787" cy="644525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1)TEORİK </a:t>
            </a:r>
            <a:r>
              <a:rPr lang="tr-TR" altLang="zh-CN" dirty="0">
                <a:solidFill>
                  <a:srgbClr val="FF0000"/>
                </a:solidFill>
              </a:rPr>
              <a:t>OLASILIK:</a:t>
            </a:r>
            <a:r>
              <a:rPr lang="tr-TR" altLang="zh-CN" dirty="0"/>
              <a:t> Hesaplayarak bulduğumuz olasılık SONUCUNA TEORİK OLASILIK denir.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4498" y="1196752"/>
            <a:ext cx="8901997" cy="6445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ÖRNEK–1:</a:t>
            </a:r>
            <a:r>
              <a:rPr lang="tr-TR" altLang="zh-CN"/>
              <a:t> Bir torbada 3 sarı,4 kırmızı ve 5 mavi bilye vardır. Çekilen bir bilyenin mavi veya sarı olma olasılığı kaçtır?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2192728"/>
            <a:ext cx="33845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3933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81600"/>
            <a:ext cx="45005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2682081" y="2033978"/>
            <a:ext cx="8651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3673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CF892E-02DF-4A51-A030-B6036A10DBD7}" type="slidenum">
              <a:rPr lang="tr-TR" b="0" smtClean="0"/>
              <a:pPr eaLnBrk="1" hangingPunct="1"/>
              <a:t>3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37307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440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79388" y="188913"/>
            <a:ext cx="8785225" cy="6445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ÖRNEK–2:</a:t>
            </a:r>
            <a:r>
              <a:rPr lang="tr-TR" altLang="zh-CN"/>
              <a:t> Hilesiz bir zar atılıyor. Zarın üst yüzünün 4 veya tek sayı gelme olasılığı kaçtır? 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4721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08050"/>
            <a:ext cx="34559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0825" y="3644900"/>
            <a:ext cx="8642350" cy="6445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ÖRNEK–3:</a:t>
            </a:r>
            <a:r>
              <a:rPr lang="tr-TR" altLang="zh-CN"/>
              <a:t> Bir kutuda 3 mavi,4 yeşil,2 kırmızı kalem vardır. Kutudan rast gele çekilen bir kalemin mavi veya kırmızı kalem olma olasılığı kaçtır?</a:t>
            </a: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37063"/>
            <a:ext cx="3600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30800"/>
            <a:ext cx="52562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4284663" y="765175"/>
            <a:ext cx="865187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435600" y="4292600"/>
            <a:ext cx="8651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4699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32198C-7477-4C50-85D5-214FF9BD607A}" type="slidenum">
              <a:rPr lang="tr-TR" b="0" smtClean="0"/>
              <a:pPr eaLnBrk="1" hangingPunct="1"/>
              <a:t>4</a:t>
            </a:fld>
            <a:endParaRPr lang="tr-TR" b="0" smtClean="0"/>
          </a:p>
        </p:txBody>
      </p:sp>
    </p:spTree>
    <p:extLst>
      <p:ext uri="{BB962C8B-B14F-4D97-AF65-F5344CB8AC3E}">
        <p14:creationId xmlns:p14="http://schemas.microsoft.com/office/powerpoint/2010/main" val="27741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71" grpId="0" animBg="1"/>
      <p:bldP spid="45072" grpId="0" animBg="1"/>
      <p:bldP spid="450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35A072-1AF2-4BB8-A2E6-5C9F7B166D01}" type="slidenum">
              <a:rPr lang="tr-TR" b="0" smtClean="0"/>
              <a:pPr eaLnBrk="1" hangingPunct="1"/>
              <a:t>5</a:t>
            </a:fld>
            <a:endParaRPr lang="tr-TR" b="0" smtClean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9388" y="260350"/>
            <a:ext cx="8642350" cy="6445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ÖRNEK–4:</a:t>
            </a:r>
            <a:r>
              <a:rPr lang="tr-TR" altLang="zh-CN"/>
              <a:t> Bir kutuda 3 mavi,4 yeşil,2 kırmızı kalem vardır. Kutudan rast gele çekilen bir kalemin yeşil veya kırmızı kalem olma olasılığı kaçtır?</a:t>
            </a:r>
          </a:p>
        </p:txBody>
      </p:sp>
      <p:sp>
        <p:nvSpPr>
          <p:cNvPr id="1157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/>
        </p:nvGraphicFramePr>
        <p:xfrm>
          <a:off x="3016250" y="2060575"/>
          <a:ext cx="31115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enklem" r:id="rId4" imgW="1536033" imgH="393529" progId="Equation.3">
                  <p:embed/>
                </p:oleObj>
              </mc:Choice>
              <mc:Fallback>
                <p:oleObj name="Denklem" r:id="rId4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2060575"/>
                        <a:ext cx="31115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125538"/>
            <a:ext cx="30988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706813" y="1052513"/>
            <a:ext cx="865187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06375" y="3284538"/>
            <a:ext cx="8642350" cy="6445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>
                <a:solidFill>
                  <a:srgbClr val="FF0000"/>
                </a:solidFill>
              </a:rPr>
              <a:t>ÖRNEK–5:</a:t>
            </a:r>
            <a:r>
              <a:rPr lang="tr-TR" altLang="zh-CN"/>
              <a:t> Bir kutuda 3 mavi,4 yeşil,2 kırmızı kalem vardır. Kutudan rast gele çekilen bir kalemin yeşil veya mavi kalem olma olasılığı kaçtır?</a:t>
            </a:r>
          </a:p>
        </p:txBody>
      </p:sp>
      <p:graphicFrame>
        <p:nvGraphicFramePr>
          <p:cNvPr id="8" name="Nesne 7"/>
          <p:cNvGraphicFramePr>
            <a:graphicFrameLocks noChangeAspect="1"/>
          </p:cNvGraphicFramePr>
          <p:nvPr/>
        </p:nvGraphicFramePr>
        <p:xfrm>
          <a:off x="2700338" y="5373688"/>
          <a:ext cx="25717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enklem" r:id="rId7" imgW="1269449" imgH="393529" progId="Equation.3">
                  <p:embed/>
                </p:oleObj>
              </mc:Choice>
              <mc:Fallback>
                <p:oleObj name="Denklem" r:id="rId7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373688"/>
                        <a:ext cx="25717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221163"/>
            <a:ext cx="31988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451350" y="4184650"/>
            <a:ext cx="8651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911"/>
            <a:ext cx="63494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67544" y="5013176"/>
            <a:ext cx="2448272" cy="6491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9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942697" cy="64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E98B20-563D-45C7-936E-EFC8E80285F7}" type="slidenum">
              <a:rPr lang="tr-TR" b="0" smtClean="0"/>
              <a:pPr eaLnBrk="1" hangingPunct="1"/>
              <a:t>7</a:t>
            </a:fld>
            <a:endParaRPr lang="tr-TR" b="0" smtClean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27584" y="4869160"/>
            <a:ext cx="2520280" cy="57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5" y="231775"/>
            <a:ext cx="8856982" cy="644525"/>
          </a:xfrm>
          <a:prstGeom prst="rect">
            <a:avLst/>
          </a:prstGeom>
          <a:solidFill>
            <a:srgbClr val="FFCCFF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2) </a:t>
            </a:r>
            <a:r>
              <a:rPr lang="tr-TR" altLang="zh-CN" dirty="0">
                <a:solidFill>
                  <a:srgbClr val="FF0000"/>
                </a:solidFill>
              </a:rPr>
              <a:t>DENEYSEL </a:t>
            </a:r>
            <a:r>
              <a:rPr lang="tr-TR" altLang="zh-CN" dirty="0" smtClean="0">
                <a:solidFill>
                  <a:srgbClr val="FF0000"/>
                </a:solidFill>
              </a:rPr>
              <a:t>OLASILIK: Deneyerek</a:t>
            </a:r>
            <a:r>
              <a:rPr lang="tr-TR" altLang="zh-CN" dirty="0" smtClean="0"/>
              <a:t> </a:t>
            </a:r>
            <a:r>
              <a:rPr lang="tr-TR" altLang="zh-CN" dirty="0"/>
              <a:t>yapılan olasılık hesabına (Bir olasılık </a:t>
            </a:r>
            <a:r>
              <a:rPr lang="tr-TR" altLang="zh-CN" dirty="0" smtClean="0"/>
              <a:t>dene </a:t>
            </a:r>
            <a:r>
              <a:rPr lang="tr-TR" altLang="zh-CN" dirty="0" err="1" smtClean="0"/>
              <a:t>yi</a:t>
            </a:r>
            <a:r>
              <a:rPr lang="tr-TR" altLang="zh-CN" dirty="0" smtClean="0"/>
              <a:t> </a:t>
            </a:r>
            <a:r>
              <a:rPr lang="tr-TR" altLang="zh-CN" dirty="0"/>
              <a:t>sonun da hesaplanan olasılığa) DENEYSEL OLASILIK denir.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7504" y="1196752"/>
            <a:ext cx="8856983" cy="1468437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>
                <a:solidFill>
                  <a:srgbClr val="FF0000"/>
                </a:solidFill>
              </a:rPr>
              <a:t>ÖRNEK–1):</a:t>
            </a:r>
            <a:r>
              <a:rPr lang="tr-TR" altLang="zh-CN" dirty="0"/>
              <a:t> Ayşe, bir madeni parayı </a:t>
            </a:r>
            <a:r>
              <a:rPr lang="tr-TR" altLang="zh-CN" dirty="0" smtClean="0"/>
              <a:t>8 </a:t>
            </a:r>
            <a:r>
              <a:rPr lang="tr-TR" altLang="zh-CN" dirty="0"/>
              <a:t>kez atıyor. Madeni paranın üst yüzüne 5 kez tura,3 kez yazı geliyor. Buna göre, Ayşe’nin deneyindeki yazı gelme olasılığı kaçtır?			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a)0,375     	b)0,275    	c)0,125    	d)0,175</a:t>
            </a:r>
            <a:endParaRPr lang="tr-TR" altLang="zh-CN" dirty="0"/>
          </a:p>
        </p:txBody>
      </p:sp>
      <p:sp>
        <p:nvSpPr>
          <p:cNvPr id="10650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E98B20-563D-45C7-936E-EFC8E80285F7}" type="slidenum">
              <a:rPr lang="tr-TR" b="0" smtClean="0"/>
              <a:pPr eaLnBrk="1" hangingPunct="1"/>
              <a:t>8</a:t>
            </a:fld>
            <a:endParaRPr lang="tr-TR" b="0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989399"/>
              </p:ext>
            </p:extLst>
          </p:nvPr>
        </p:nvGraphicFramePr>
        <p:xfrm>
          <a:off x="2608262" y="2852936"/>
          <a:ext cx="29924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Denklem" r:id="rId3" imgW="1511280" imgH="393480" progId="Equation.3">
                  <p:embed/>
                </p:oleObj>
              </mc:Choice>
              <mc:Fallback>
                <p:oleObj name="Denklem" r:id="rId3" imgW="15112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2" y="2852936"/>
                        <a:ext cx="2992438" cy="77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93683" y="2052463"/>
            <a:ext cx="1440160" cy="6127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3508" y="3861048"/>
            <a:ext cx="8856983" cy="1468437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altLang="zh-CN" dirty="0" smtClean="0">
                <a:solidFill>
                  <a:srgbClr val="FF0000"/>
                </a:solidFill>
              </a:rPr>
              <a:t>ÖRNEK–2):</a:t>
            </a:r>
            <a:r>
              <a:rPr lang="tr-TR" altLang="zh-CN" dirty="0" smtClean="0"/>
              <a:t> </a:t>
            </a:r>
            <a:r>
              <a:rPr lang="tr-TR" altLang="zh-CN" dirty="0"/>
              <a:t>Ayşe, bir madeni parayı </a:t>
            </a:r>
            <a:r>
              <a:rPr lang="tr-TR" altLang="zh-CN" dirty="0" smtClean="0"/>
              <a:t>8 </a:t>
            </a:r>
            <a:r>
              <a:rPr lang="tr-TR" altLang="zh-CN" dirty="0"/>
              <a:t>kez atıyor. Madeni paranın üst yüzüne 5 kez tura,3 kez yazı geliyor. Buna göre, Ayşe’nin deneyindeki </a:t>
            </a:r>
            <a:r>
              <a:rPr lang="tr-TR" altLang="zh-CN" dirty="0" smtClean="0"/>
              <a:t>tura </a:t>
            </a:r>
            <a:r>
              <a:rPr lang="tr-TR" altLang="zh-CN" dirty="0"/>
              <a:t>gelme olasılığı kaçtır?			</a:t>
            </a:r>
          </a:p>
          <a:p>
            <a:pPr eaLnBrk="1" hangingPunct="1"/>
            <a:endParaRPr lang="tr-TR" altLang="zh-CN" dirty="0"/>
          </a:p>
          <a:p>
            <a:pPr eaLnBrk="1" hangingPunct="1"/>
            <a:r>
              <a:rPr lang="tr-TR" altLang="zh-CN" dirty="0"/>
              <a:t>	</a:t>
            </a:r>
            <a:r>
              <a:rPr lang="tr-TR" altLang="zh-CN" dirty="0" smtClean="0"/>
              <a:t>a)0,475     	b)0,275    	c)0,625    	d)0,775</a:t>
            </a:r>
            <a:endParaRPr lang="tr-TR" altLang="zh-CN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52547"/>
              </p:ext>
            </p:extLst>
          </p:nvPr>
        </p:nvGraphicFramePr>
        <p:xfrm>
          <a:off x="3039776" y="5589240"/>
          <a:ext cx="29924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Denklem" r:id="rId5" imgW="1511280" imgH="393480" progId="Equation.3">
                  <p:embed/>
                </p:oleObj>
              </mc:Choice>
              <mc:Fallback>
                <p:oleObj name="Denklem" r:id="rId5" imgW="1511280" imgH="393480" progId="Equation.3">
                  <p:embed/>
                  <p:pic>
                    <p:nvPicPr>
                      <p:cNvPr id="0" name="Nesn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776" y="5589240"/>
                        <a:ext cx="29924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427984" y="4716759"/>
            <a:ext cx="1440160" cy="6127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3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E38562-189F-4A8B-8E16-71E1EB2A0250}" type="slidenum">
              <a:rPr lang="tr-TR" b="0" smtClean="0"/>
              <a:pPr eaLnBrk="1" hangingPunct="1"/>
              <a:t>9</a:t>
            </a:fld>
            <a:endParaRPr lang="tr-TR" b="0" smtClean="0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79388" y="188913"/>
            <a:ext cx="8785225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tr-TR" sz="2000" b="1" dirty="0"/>
              <a:t> </a:t>
            </a:r>
            <a:r>
              <a:rPr lang="tr-TR" sz="2000" b="1" dirty="0" smtClean="0">
                <a:solidFill>
                  <a:srgbClr val="FF0000"/>
                </a:solidFill>
              </a:rPr>
              <a:t>ÖRNEK-3)  </a:t>
            </a:r>
            <a:r>
              <a:rPr lang="tr-TR" sz="2000" b="1" dirty="0"/>
              <a:t>Ahmet hilesiz  bir zarı havaya atıyor. Zarın üst yüzüne 4 gelmesi olasılığını hesaplamak istiyor. Bu işlem için yaptığı deneyde zarı 10 defa havaya atıyor. Zarın üst yüzüne gelen sayıları not ediyor. Buna göre, zarın üst yüzünün 4 olması olasılığı nedir?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76400"/>
            <a:ext cx="36639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213100"/>
            <a:ext cx="3241675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06503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05209"/>
              </p:ext>
            </p:extLst>
          </p:nvPr>
        </p:nvGraphicFramePr>
        <p:xfrm>
          <a:off x="4593879" y="3913598"/>
          <a:ext cx="2129184" cy="130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enklem" r:id="rId5" imgW="634725" imgH="393529" progId="Equation.3">
                  <p:embed/>
                </p:oleObj>
              </mc:Choice>
              <mc:Fallback>
                <p:oleObj name="Denklem" r:id="rId5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879" y="3913598"/>
                        <a:ext cx="2129184" cy="130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59113" y="1676400"/>
            <a:ext cx="936625" cy="815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826</Words>
  <Application>Microsoft Office PowerPoint</Application>
  <PresentationFormat>Ekran Gösterisi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Ofis Teması</vt:lpstr>
      <vt:lpstr>Denklem</vt:lpstr>
      <vt:lpstr>PowerPoint Sunusu</vt:lpstr>
      <vt:lpstr>BAĞIMSIZ BİR OLAYIN OLASILIĞI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HAZIRLAYAN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heronmatematik@hotmail.com</dc:creator>
  <cp:lastModifiedBy>Burçin Bekler</cp:lastModifiedBy>
  <cp:revision>35</cp:revision>
  <dcterms:created xsi:type="dcterms:W3CDTF">2013-05-15T15:11:18Z</dcterms:created>
  <dcterms:modified xsi:type="dcterms:W3CDTF">2014-02-15T20:17:50Z</dcterms:modified>
</cp:coreProperties>
</file>