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80EC7-4F9A-4A04-9279-FBDCE0ED605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4511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AFECF-557A-4AEE-9ADA-741A7E17B09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8014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36D1D-7E47-4D12-A095-EEAA0266C2E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4658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228BD-0BEC-4BA4-8F49-6659B201376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4897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09D17-5530-456C-A653-B40C06B50E9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82557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707FF-5C0C-4917-AB15-698B0236EE0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424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9B7E5-7FC8-4D30-A243-D14CE206CFA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070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B0A10-B398-4D71-BBEA-EC98BBEE960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899179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961BA-58BA-4042-AC3C-924D8D58BA9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144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DE313-9A36-465E-961C-D4D088A06B0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525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814DA-36FD-4D7B-8B6B-0046AD26BB8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09461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r-TR" alt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909BF3-4EDF-4672-83F8-DDBA2F78DD8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3200" b="1">
                <a:solidFill>
                  <a:schemeClr val="bg1"/>
                </a:solidFill>
                <a:latin typeface="Verdana" pitchFamily="34" charset="0"/>
              </a:rPr>
              <a:t>ÇOK YÜZLÜLER VE ARAKESİTLERİ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1447800"/>
            <a:ext cx="9144000" cy="990600"/>
          </a:xfrm>
          <a:prstGeom prst="wedgeRectCallout">
            <a:avLst>
              <a:gd name="adj1" fmla="val -35157"/>
              <a:gd name="adj2" fmla="val -83815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tr-TR" altLang="tr-TR" b="1">
                <a:solidFill>
                  <a:srgbClr val="FFFF00"/>
                </a:solidFill>
              </a:rPr>
              <a:t>KÜP PRİZMANIN BİR DÜZLEM İLE ARAKESİTLERİ: </a:t>
            </a:r>
            <a:r>
              <a:rPr lang="tr-TR" altLang="tr-TR" sz="2000" b="1">
                <a:solidFill>
                  <a:schemeClr val="bg1"/>
                </a:solidFill>
              </a:rPr>
              <a:t>Bir geometrik cismi bir düzlemle kestiğimizde düzlem ile cismin ortak yüzeyine ARAKESİT denir. Bir küpün bir düzlemle oluşturduğu arakesitler.</a:t>
            </a: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33800"/>
            <a:ext cx="281940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2362200" y="2590800"/>
            <a:ext cx="1524000" cy="762000"/>
          </a:xfrm>
          <a:prstGeom prst="wedgeRectCallout">
            <a:avLst>
              <a:gd name="adj1" fmla="val 19167"/>
              <a:gd name="adj2" fmla="val 70833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karedir.</a:t>
            </a:r>
            <a:r>
              <a:rPr lang="tr-TR" altLang="tr-TR" b="1"/>
              <a:t> </a:t>
            </a:r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810000"/>
            <a:ext cx="914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7" name="Oval 11"/>
          <p:cNvSpPr>
            <a:spLocks noChangeArrowheads="1"/>
          </p:cNvSpPr>
          <p:nvPr/>
        </p:nvSpPr>
        <p:spPr bwMode="auto">
          <a:xfrm>
            <a:off x="0" y="2667000"/>
            <a:ext cx="762000" cy="6096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1</a:t>
            </a:r>
          </a:p>
        </p:txBody>
      </p:sp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10000"/>
            <a:ext cx="18192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10000"/>
            <a:ext cx="17970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 animBg="1"/>
      <p:bldP spid="4105" grpId="0" animBg="1"/>
      <p:bldP spid="41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81000" y="22860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2</a:t>
            </a: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24384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1676400" y="228600"/>
            <a:ext cx="1524000" cy="762000"/>
          </a:xfrm>
          <a:prstGeom prst="wedgeRectCallout">
            <a:avLst>
              <a:gd name="adj1" fmla="val 37917"/>
              <a:gd name="adj2" fmla="val 73542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karedir.</a:t>
            </a:r>
            <a:r>
              <a:rPr lang="tr-TR" altLang="tr-TR" b="1"/>
              <a:t> 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21812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0"/>
            <a:ext cx="28956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2819400" cy="170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0" y="381000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3</a:t>
            </a:r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24400"/>
            <a:ext cx="21097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24400"/>
            <a:ext cx="13287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3" name="AutoShape 13"/>
          <p:cNvSpPr>
            <a:spLocks noChangeArrowheads="1"/>
          </p:cNvSpPr>
          <p:nvPr/>
        </p:nvSpPr>
        <p:spPr bwMode="auto">
          <a:xfrm>
            <a:off x="914400" y="3886200"/>
            <a:ext cx="1905000" cy="685800"/>
          </a:xfrm>
          <a:prstGeom prst="wedgeRectCallout">
            <a:avLst>
              <a:gd name="adj1" fmla="val 13583"/>
              <a:gd name="adj2" fmla="val 63889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Dikdörtgendir.</a:t>
            </a:r>
            <a:r>
              <a:rPr lang="tr-TR" altLang="tr-TR" b="1"/>
              <a:t> </a:t>
            </a: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724400"/>
            <a:ext cx="17795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24400"/>
            <a:ext cx="174148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6" grpId="0" animBg="1"/>
      <p:bldP spid="5130" grpId="0" animBg="1"/>
      <p:bldP spid="51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0" y="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4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21336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143000" y="0"/>
            <a:ext cx="1905000" cy="685800"/>
          </a:xfrm>
          <a:prstGeom prst="wedgeRectCallout">
            <a:avLst>
              <a:gd name="adj1" fmla="val 24333"/>
              <a:gd name="adj2" fmla="val 76157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Dikdörtgendir.</a:t>
            </a:r>
            <a:r>
              <a:rPr lang="tr-TR" altLang="tr-TR" b="1"/>
              <a:t> </a:t>
            </a:r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990600"/>
            <a:ext cx="2133600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90600"/>
            <a:ext cx="21336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990600"/>
            <a:ext cx="21336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0" y="342900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5</a:t>
            </a:r>
          </a:p>
        </p:txBody>
      </p:sp>
      <p:pic>
        <p:nvPicPr>
          <p:cNvPr id="6155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990600" y="3352800"/>
            <a:ext cx="1524000" cy="762000"/>
          </a:xfrm>
          <a:prstGeom prst="wedgeRectCallout">
            <a:avLst>
              <a:gd name="adj1" fmla="val 34690"/>
              <a:gd name="adj2" fmla="val 67083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karedir.</a:t>
            </a:r>
            <a:r>
              <a:rPr lang="tr-TR" altLang="tr-TR" b="1"/>
              <a:t> </a:t>
            </a:r>
          </a:p>
        </p:txBody>
      </p:sp>
      <p:pic>
        <p:nvPicPr>
          <p:cNvPr id="615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343400"/>
            <a:ext cx="19812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343400"/>
            <a:ext cx="19812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62400"/>
            <a:ext cx="1970088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50" grpId="0" animBg="1"/>
      <p:bldP spid="6154" grpId="0" animBg="1"/>
      <p:bldP spid="61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0" y="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6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20335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219200" y="0"/>
            <a:ext cx="2971800" cy="685800"/>
          </a:xfrm>
          <a:prstGeom prst="wedgeRectCallout">
            <a:avLst>
              <a:gd name="adj1" fmla="val 12875"/>
              <a:gd name="adj2" fmla="val 70602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  <a:latin typeface="Verdana" pitchFamily="34" charset="0"/>
              </a:rPr>
              <a:t>Arakesit bir eşkenar üçgendir.</a:t>
            </a:r>
            <a:r>
              <a:rPr lang="tr-TR" altLang="tr-TR" b="1">
                <a:latin typeface="Verdana" pitchFamily="34" charset="0"/>
              </a:rPr>
              <a:t> 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14400"/>
            <a:ext cx="15160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9144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914400"/>
            <a:ext cx="15605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0" y="312420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7</a:t>
            </a: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1000"/>
            <a:ext cx="22860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914400" y="3200400"/>
            <a:ext cx="2971800" cy="685800"/>
          </a:xfrm>
          <a:prstGeom prst="wedgeRectCallout">
            <a:avLst>
              <a:gd name="adj1" fmla="val 12875"/>
              <a:gd name="adj2" fmla="val 70602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  <a:latin typeface="Verdana" pitchFamily="34" charset="0"/>
              </a:rPr>
              <a:t>Arakesit bir eşkenar üçgendir.</a:t>
            </a:r>
            <a:r>
              <a:rPr lang="tr-TR" altLang="tr-TR" b="1">
                <a:latin typeface="Verdana" pitchFamily="34" charset="0"/>
              </a:rPr>
              <a:t> </a:t>
            </a:r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191000"/>
            <a:ext cx="21828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1000"/>
            <a:ext cx="2182813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191000"/>
            <a:ext cx="22098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4" grpId="0" animBg="1"/>
      <p:bldP spid="7178" grpId="0" animBg="1"/>
      <p:bldP spid="71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0" y="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8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20574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066800" y="0"/>
            <a:ext cx="2971800" cy="685800"/>
          </a:xfrm>
          <a:prstGeom prst="wedgeRectCallout">
            <a:avLst>
              <a:gd name="adj1" fmla="val 10472"/>
              <a:gd name="adj2" fmla="val 67130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  <a:latin typeface="Verdana" pitchFamily="34" charset="0"/>
              </a:rPr>
              <a:t>Arakesit bir eşkenar üçgendir.</a:t>
            </a:r>
            <a:r>
              <a:rPr lang="tr-TR" altLang="tr-TR" b="1">
                <a:latin typeface="Verdana" pitchFamily="34" charset="0"/>
              </a:rPr>
              <a:t> 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90600"/>
            <a:ext cx="23622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90600"/>
            <a:ext cx="1893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90600"/>
            <a:ext cx="259080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0" y="297180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9</a:t>
            </a:r>
          </a:p>
        </p:txBody>
      </p: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600"/>
            <a:ext cx="189071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990600" y="3124200"/>
            <a:ext cx="1905000" cy="685800"/>
          </a:xfrm>
          <a:prstGeom prst="wedgeRectCallout">
            <a:avLst>
              <a:gd name="adj1" fmla="val 10750"/>
              <a:gd name="adj2" fmla="val 71759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Dikdörtgendir.</a:t>
            </a:r>
            <a:r>
              <a:rPr lang="tr-TR" altLang="tr-TR" b="1"/>
              <a:t> </a:t>
            </a:r>
          </a:p>
        </p:txBody>
      </p:sp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038600"/>
            <a:ext cx="20113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38600"/>
            <a:ext cx="18732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1935163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8" grpId="0" animBg="1"/>
      <p:bldP spid="8202" grpId="0" animBg="1"/>
      <p:bldP spid="82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0" y="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10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19050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1295400" y="0"/>
            <a:ext cx="1905000" cy="685800"/>
          </a:xfrm>
          <a:prstGeom prst="wedgeRectCallout">
            <a:avLst>
              <a:gd name="adj1" fmla="val -18000"/>
              <a:gd name="adj2" fmla="val 60648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Dikdörtgendir.</a:t>
            </a:r>
            <a:r>
              <a:rPr lang="tr-TR" altLang="tr-TR" b="1"/>
              <a:t> 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18938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38200"/>
            <a:ext cx="1981200" cy="194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38200"/>
            <a:ext cx="1981200" cy="19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0" y="281940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11</a:t>
            </a:r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67200"/>
            <a:ext cx="2133600" cy="211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990600" y="2971800"/>
            <a:ext cx="1905000" cy="685800"/>
          </a:xfrm>
          <a:prstGeom prst="wedgeRectCallout">
            <a:avLst>
              <a:gd name="adj1" fmla="val -12417"/>
              <a:gd name="adj2" fmla="val 82870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Dikdörtgendir.</a:t>
            </a:r>
            <a:r>
              <a:rPr lang="tr-TR" altLang="tr-TR" b="1"/>
              <a:t> </a:t>
            </a:r>
          </a:p>
        </p:txBody>
      </p:sp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267200"/>
            <a:ext cx="21193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0" name="Picture 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21193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32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21066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2" grpId="0" animBg="1"/>
      <p:bldP spid="9226" grpId="0" animBg="1"/>
      <p:bldP spid="92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0" y="0"/>
            <a:ext cx="762000" cy="685800"/>
          </a:xfrm>
          <a:prstGeom prst="ellipse">
            <a:avLst/>
          </a:prstGeom>
          <a:solidFill>
            <a:srgbClr val="FF0000"/>
          </a:solidFill>
          <a:ln w="7620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altLang="tr-TR" sz="2400" b="1">
                <a:solidFill>
                  <a:schemeClr val="bg1"/>
                </a:solidFill>
                <a:latin typeface="Verdana" pitchFamily="34" charset="0"/>
              </a:rPr>
              <a:t>12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90600"/>
            <a:ext cx="2438400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90600"/>
            <a:ext cx="22098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990600"/>
            <a:ext cx="2209800" cy="181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572000"/>
            <a:ext cx="213360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9494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1219200" y="0"/>
            <a:ext cx="1905000" cy="685800"/>
          </a:xfrm>
          <a:prstGeom prst="wedgeRectCallout">
            <a:avLst>
              <a:gd name="adj1" fmla="val -2833"/>
              <a:gd name="adj2" fmla="val 71759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Dikdörtgendir.</a:t>
            </a:r>
            <a:r>
              <a:rPr lang="tr-TR" altLang="tr-TR" b="1"/>
              <a:t> 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1295400" y="3505200"/>
            <a:ext cx="1905000" cy="685800"/>
          </a:xfrm>
          <a:prstGeom prst="wedgeRectCallout">
            <a:avLst>
              <a:gd name="adj1" fmla="val -2833"/>
              <a:gd name="adj2" fmla="val 71759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Dikdörtgendir.</a:t>
            </a:r>
            <a:r>
              <a:rPr lang="tr-TR" altLang="tr-TR" b="1"/>
              <a:t> 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5867400" y="3581400"/>
            <a:ext cx="1905000" cy="685800"/>
          </a:xfrm>
          <a:prstGeom prst="wedgeRectCallout">
            <a:avLst>
              <a:gd name="adj1" fmla="val -2833"/>
              <a:gd name="adj2" fmla="val 71759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b="1">
                <a:solidFill>
                  <a:schemeClr val="bg1"/>
                </a:solidFill>
              </a:rPr>
              <a:t>Arakesit bir Karedir.</a:t>
            </a:r>
            <a:r>
              <a:rPr lang="tr-TR" altLang="tr-TR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53" grpId="0" animBg="1"/>
      <p:bldP spid="10254" grpId="0" animBg="1"/>
      <p:bldP spid="1025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2209800" y="304800"/>
            <a:ext cx="4648200" cy="762000"/>
          </a:xfrm>
          <a:prstGeom prst="wedgeRectCallout">
            <a:avLst>
              <a:gd name="adj1" fmla="val -26231"/>
              <a:gd name="adj2" fmla="val 77917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sz="3600" b="1">
                <a:solidFill>
                  <a:schemeClr val="bg1"/>
                </a:solidFill>
                <a:latin typeface="Verdana" pitchFamily="34" charset="0"/>
              </a:rPr>
              <a:t>HAZIRLAYAN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0" y="4267200"/>
            <a:ext cx="9144000" cy="2057400"/>
          </a:xfrm>
          <a:prstGeom prst="wedgeRectCallout">
            <a:avLst>
              <a:gd name="adj1" fmla="val -16856"/>
              <a:gd name="adj2" fmla="val -67671"/>
            </a:avLst>
          </a:prstGeom>
          <a:solidFill>
            <a:srgbClr val="FF0000"/>
          </a:solidFill>
          <a:ln w="762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tr-TR" altLang="tr-TR" sz="3200" b="1" dirty="0" smtClean="0">
                <a:solidFill>
                  <a:schemeClr val="bg1"/>
                </a:solidFill>
                <a:latin typeface="Verdana" pitchFamily="34" charset="0"/>
              </a:rPr>
              <a:t>BURÇİN BEKLER</a:t>
            </a:r>
            <a:endParaRPr lang="tr-TR" altLang="tr-TR" sz="32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tr-TR" altLang="tr-TR" sz="3200" b="1" dirty="0" smtClean="0">
                <a:solidFill>
                  <a:schemeClr val="bg1"/>
                </a:solidFill>
                <a:latin typeface="Verdana" pitchFamily="34" charset="0"/>
              </a:rPr>
              <a:t>NAMIK KEMAL ORTAOKULU</a:t>
            </a:r>
            <a:endParaRPr lang="tr-TR" altLang="tr-TR" sz="3200" b="1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tr-TR" altLang="tr-TR" sz="3200" b="1" dirty="0">
                <a:solidFill>
                  <a:schemeClr val="bg1"/>
                </a:solidFill>
                <a:latin typeface="Verdana" pitchFamily="34" charset="0"/>
              </a:rPr>
              <a:t>	MATEMATİK ÖĞRETMENİ            					</a:t>
            </a:r>
            <a:r>
              <a:rPr lang="tr-TR" altLang="tr-TR" sz="3200" b="1">
                <a:solidFill>
                  <a:schemeClr val="bg1"/>
                </a:solidFill>
                <a:latin typeface="Verdana" pitchFamily="34" charset="0"/>
              </a:rPr>
              <a:t>    </a:t>
            </a:r>
            <a:endParaRPr lang="tr-TR" altLang="tr-TR" sz="3200" b="1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9" grpId="0" animBg="1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109</Words>
  <Application>Microsoft Office PowerPoint</Application>
  <PresentationFormat>Ekran Gösterisi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Verdana</vt:lpstr>
      <vt:lpstr>Varsayılan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ÇOK YÜZLÜLER VE ARAKESİTLER</dc:title>
  <dc:subject>KÜP PRİZMA (ARAKESİTLER)</dc:subject>
  <dc:creator>ÖMER ASKERDEN</dc:creator>
  <dc:description>EMLAK KREDİ İLKÖĞRETİM OKULU MATEMATİK ÖĞRETMENİ    AKSARAY</dc:description>
  <cp:lastModifiedBy>Burçin Bekler</cp:lastModifiedBy>
  <cp:revision>66</cp:revision>
  <cp:lastPrinted>1601-01-01T00:00:00Z</cp:lastPrinted>
  <dcterms:created xsi:type="dcterms:W3CDTF">1601-01-01T00:00:00Z</dcterms:created>
  <dcterms:modified xsi:type="dcterms:W3CDTF">2014-04-18T16:36:46Z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